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4" r:id="rId8"/>
    <p:sldId id="275" r:id="rId9"/>
    <p:sldId id="262" r:id="rId10"/>
    <p:sldId id="263" r:id="rId11"/>
    <p:sldId id="276" r:id="rId12"/>
    <p:sldId id="264" r:id="rId13"/>
    <p:sldId id="273" r:id="rId14"/>
    <p:sldId id="266" r:id="rId15"/>
    <p:sldId id="277" r:id="rId16"/>
    <p:sldId id="272" r:id="rId17"/>
    <p:sldId id="269" r:id="rId18"/>
    <p:sldId id="270" r:id="rId19"/>
    <p:sldId id="278" r:id="rId20"/>
    <p:sldId id="268"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DCA173-0479-4B1C-A661-E8B6BE11E0DA}" v="20" dt="2025-01-30T09:23:21.38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774C85-6B05-E771-BAAE-35817359438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A76BE48-3315-B04F-E12F-AF40D3C57D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9113041-33DF-A4A2-A88E-670B35958D47}"/>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5CCCF401-562C-6EFF-9162-908BD028B84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89A54D-187D-A066-FE19-94C433D21A42}"/>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4242296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B1900C-0523-3FCE-7F63-4123F7A3207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612D9DF-A046-DA26-7B31-E802A515FFA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859E3E3-B63E-8006-E603-BFF5888298E6}"/>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24EAC5FC-795C-E1F5-883B-419C498D3C7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50AF20F-BDA4-77D3-3F10-1D1D2F221AD9}"/>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1214206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6B14145-78DA-2A61-CC4C-BEEDB1B9E5E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9BC4DCA-F51F-3138-0387-11CCF217A89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0720AA-3D64-8652-A466-F05E363B055C}"/>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010A28AA-FBCD-1C2B-2652-BDDDD411172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95C45-5948-EE84-B2C2-421449CEAD75}"/>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405653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7A84A5-D05C-0ACE-FD16-778555E826D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CD832E2-98B1-35F0-14CB-943578353D2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549D52-834A-6200-0296-564B252D7EB2}"/>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D5D49C78-E226-41C7-94DC-02143C0695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0906D7-EC61-BA89-3FE7-5885C425E2F9}"/>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398925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B0C3C7-D1CA-5E31-BBB6-93B957B92AC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2CCD7D8-9A9E-38F4-F782-3A860B2C0E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9018275-23E9-2E42-7015-404AC08A31BC}"/>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439FE6E5-8721-AAD4-6069-F8CF2BFDA84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CD96B-7075-D4C6-82CA-5E21AA1576D9}"/>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250597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CD1121-DEE2-761F-64FA-760D1C371C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4C575A-E7FA-3112-B05C-6320887D843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4B0B270-6045-D7FB-CFC1-1AA3C887FD6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2B0CCF2-21D1-649C-6BF1-21BB35A7D4C2}"/>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6" name="Espace réservé du pied de page 5">
            <a:extLst>
              <a:ext uri="{FF2B5EF4-FFF2-40B4-BE49-F238E27FC236}">
                <a16:creationId xmlns:a16="http://schemas.microsoft.com/office/drawing/2014/main" id="{7069BDFF-9675-B8F8-C2AF-6486B11E70F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90AB5F-CC7F-5F3C-14E2-19FCB61076BB}"/>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22262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DD5DE0-D11A-1B4E-3298-0A5CC0FB4D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EE5EB99-BD56-D7E2-AE67-C9AD465B89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8C1720C-4AB9-315C-4A93-E1AC670135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8AECDB9-6FA1-31A5-5CBD-734B0A904C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F79F4A9-F271-8921-83FA-3F502ABF725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764567C-CFFC-7610-1CE6-0454F6247FA5}"/>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8" name="Espace réservé du pied de page 7">
            <a:extLst>
              <a:ext uri="{FF2B5EF4-FFF2-40B4-BE49-F238E27FC236}">
                <a16:creationId xmlns:a16="http://schemas.microsoft.com/office/drawing/2014/main" id="{E710F3C9-8E58-5AE2-D810-CED64C8E4CA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CDABE00-FA0D-13D8-E6E8-3BF5F7833A6E}"/>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2165254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CB08F6-9FB7-590B-8217-2B3D01BC0C9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1E6A31F-0DB1-5EF3-AECC-BD23D200BF40}"/>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4" name="Espace réservé du pied de page 3">
            <a:extLst>
              <a:ext uri="{FF2B5EF4-FFF2-40B4-BE49-F238E27FC236}">
                <a16:creationId xmlns:a16="http://schemas.microsoft.com/office/drawing/2014/main" id="{DB89FA5F-AB88-934E-65E3-80DAB196B0E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4C05C97-C610-A6B5-054A-CBB1CEDC6B14}"/>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271055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60794B4-BDCC-CE7F-1E8E-03E885666054}"/>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3" name="Espace réservé du pied de page 2">
            <a:extLst>
              <a:ext uri="{FF2B5EF4-FFF2-40B4-BE49-F238E27FC236}">
                <a16:creationId xmlns:a16="http://schemas.microsoft.com/office/drawing/2014/main" id="{051F8A0D-00EA-D419-26F2-7EEEC55C303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F817F5C-61A5-33F3-676F-16C1041F1676}"/>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3199631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04A746-143B-617F-0463-35423BF1B5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6230613-62E4-71DC-4146-11FD378678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EB8836B-7468-9495-009C-A9D3B6AE3E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61342EF-1991-9BD2-EBA5-0270E48ADE5E}"/>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6" name="Espace réservé du pied de page 5">
            <a:extLst>
              <a:ext uri="{FF2B5EF4-FFF2-40B4-BE49-F238E27FC236}">
                <a16:creationId xmlns:a16="http://schemas.microsoft.com/office/drawing/2014/main" id="{FECAD6DE-A1B7-9444-5F43-8732DBB9609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D02AF8F-F630-61C2-01BB-E5BEC9167417}"/>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3762278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75397A-181F-DA5F-1F72-13F09B5D39F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81380C2-241B-25B6-1959-F5D0CCF90E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06D692C-19FB-D000-0A21-A0536F664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2E5D725-E9CA-262A-A7C1-A6674FB2B15F}"/>
              </a:ext>
            </a:extLst>
          </p:cNvPr>
          <p:cNvSpPr>
            <a:spLocks noGrp="1"/>
          </p:cNvSpPr>
          <p:nvPr>
            <p:ph type="dt" sz="half" idx="10"/>
          </p:nvPr>
        </p:nvSpPr>
        <p:spPr/>
        <p:txBody>
          <a:bodyPr/>
          <a:lstStyle/>
          <a:p>
            <a:fld id="{EFF3F5DB-4A5E-4E7F-8D08-A1600DF4B115}" type="datetimeFigureOut">
              <a:rPr lang="fr-FR" smtClean="0"/>
              <a:t>12/02/2025</a:t>
            </a:fld>
            <a:endParaRPr lang="fr-FR"/>
          </a:p>
        </p:txBody>
      </p:sp>
      <p:sp>
        <p:nvSpPr>
          <p:cNvPr id="6" name="Espace réservé du pied de page 5">
            <a:extLst>
              <a:ext uri="{FF2B5EF4-FFF2-40B4-BE49-F238E27FC236}">
                <a16:creationId xmlns:a16="http://schemas.microsoft.com/office/drawing/2014/main" id="{B121C889-1068-78FF-2B10-5B704247E2F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AA34F04-F420-7650-2517-F329B6355780}"/>
              </a:ext>
            </a:extLst>
          </p:cNvPr>
          <p:cNvSpPr>
            <a:spLocks noGrp="1"/>
          </p:cNvSpPr>
          <p:nvPr>
            <p:ph type="sldNum" sz="quarter" idx="12"/>
          </p:nvPr>
        </p:nvSpPr>
        <p:spPr/>
        <p:txBody>
          <a:bodyPr/>
          <a:lstStyle/>
          <a:p>
            <a:fld id="{134C6084-0BA3-4756-869F-553E4B10CDCF}" type="slidenum">
              <a:rPr lang="fr-FR" smtClean="0"/>
              <a:t>‹N°›</a:t>
            </a:fld>
            <a:endParaRPr lang="fr-FR"/>
          </a:p>
        </p:txBody>
      </p:sp>
    </p:spTree>
    <p:extLst>
      <p:ext uri="{BB962C8B-B14F-4D97-AF65-F5344CB8AC3E}">
        <p14:creationId xmlns:p14="http://schemas.microsoft.com/office/powerpoint/2010/main" val="2417828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DBA2AAE-C587-A412-220F-2202BB3103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89A85E5-7E47-C06F-BB95-8BD7E29230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045371E-C6F0-498A-F507-DF815854A3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3F5DB-4A5E-4E7F-8D08-A1600DF4B115}" type="datetimeFigureOut">
              <a:rPr lang="fr-FR" smtClean="0"/>
              <a:t>12/02/2025</a:t>
            </a:fld>
            <a:endParaRPr lang="fr-FR"/>
          </a:p>
        </p:txBody>
      </p:sp>
      <p:sp>
        <p:nvSpPr>
          <p:cNvPr id="5" name="Espace réservé du pied de page 4">
            <a:extLst>
              <a:ext uri="{FF2B5EF4-FFF2-40B4-BE49-F238E27FC236}">
                <a16:creationId xmlns:a16="http://schemas.microsoft.com/office/drawing/2014/main" id="{368EDFDB-54CE-5FBF-4FAA-695BC1AF1C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5BBD5D5-06B2-CB32-84F2-DFB9098E68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4C6084-0BA3-4756-869F-553E4B10CDCF}" type="slidenum">
              <a:rPr lang="fr-FR" smtClean="0"/>
              <a:t>‹N°›</a:t>
            </a:fld>
            <a:endParaRPr lang="fr-FR"/>
          </a:p>
        </p:txBody>
      </p:sp>
    </p:spTree>
    <p:extLst>
      <p:ext uri="{BB962C8B-B14F-4D97-AF65-F5344CB8AC3E}">
        <p14:creationId xmlns:p14="http://schemas.microsoft.com/office/powerpoint/2010/main" val="929268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BE3B94C-8B97-4050-2FBD-BC2F81711CF5}"/>
              </a:ext>
            </a:extLst>
          </p:cNvPr>
          <p:cNvSpPr txBox="1"/>
          <p:nvPr/>
        </p:nvSpPr>
        <p:spPr>
          <a:xfrm>
            <a:off x="956552" y="2628723"/>
            <a:ext cx="9904396" cy="1446550"/>
          </a:xfrm>
          <a:prstGeom prst="rect">
            <a:avLst/>
          </a:prstGeom>
          <a:noFill/>
        </p:spPr>
        <p:txBody>
          <a:bodyPr wrap="square" rtlCol="0">
            <a:spAutoFit/>
          </a:bodyPr>
          <a:lstStyle/>
          <a:p>
            <a:pPr algn="ctr"/>
            <a:r>
              <a:rPr lang="fr-FR" sz="4400" dirty="0"/>
              <a:t>1. Présentation du </a:t>
            </a:r>
            <a:r>
              <a:rPr lang="fr-FR" sz="4400" dirty="0" smtClean="0"/>
              <a:t>TPS avec </a:t>
            </a:r>
            <a:r>
              <a:rPr lang="fr-FR" sz="4400" dirty="0"/>
              <a:t>comparatif TPS 2022 – 2025 et TPS 2025 - 2028</a:t>
            </a:r>
          </a:p>
        </p:txBody>
      </p:sp>
      <p:pic>
        <p:nvPicPr>
          <p:cNvPr id="4" name="Image 3">
            <a:extLst>
              <a:ext uri="{FF2B5EF4-FFF2-40B4-BE49-F238E27FC236}">
                <a16:creationId xmlns:a16="http://schemas.microsoft.com/office/drawing/2014/main" id="{85DA6E21-5903-BFD9-176A-9C529307704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7933" y="82801"/>
            <a:ext cx="1417238" cy="1275387"/>
          </a:xfrm>
          <a:prstGeom prst="rect">
            <a:avLst/>
          </a:prstGeom>
          <a:noFill/>
          <a:ln>
            <a:noFill/>
          </a:ln>
          <a:effectLst/>
        </p:spPr>
      </p:pic>
      <p:pic>
        <p:nvPicPr>
          <p:cNvPr id="6" name="Image 5" descr="Une image contenant texte, carte de visite&#10;&#10;Description générée automatiquement">
            <a:extLst>
              <a:ext uri="{FF2B5EF4-FFF2-40B4-BE49-F238E27FC236}">
                <a16:creationId xmlns:a16="http://schemas.microsoft.com/office/drawing/2014/main" id="{A2B912B0-2492-C6C9-B261-BFE35835561D}"/>
              </a:ext>
            </a:extLst>
          </p:cNvPr>
          <p:cNvPicPr>
            <a:picLocks noChangeAspect="1"/>
          </p:cNvPicPr>
          <p:nvPr/>
        </p:nvPicPr>
        <p:blipFill rotWithShape="1">
          <a:blip r:embed="rId3">
            <a:alphaModFix/>
            <a:extLst>
              <a:ext uri="{28A0092B-C50C-407E-A947-70E740481C1C}">
                <a14:useLocalDpi xmlns:a14="http://schemas.microsoft.com/office/drawing/2010/main" val="0"/>
              </a:ext>
            </a:extLst>
          </a:blip>
          <a:srcRect l="11594" t="12727" r="24179" b="47902"/>
          <a:stretch/>
        </p:blipFill>
        <p:spPr bwMode="auto">
          <a:xfrm>
            <a:off x="10193154" y="14589"/>
            <a:ext cx="2005029" cy="1275196"/>
          </a:xfrm>
          <a:prstGeom prst="rect">
            <a:avLst/>
          </a:prstGeom>
          <a:ln>
            <a:noFill/>
          </a:ln>
          <a:extLst>
            <a:ext uri="{53640926-AAD7-44D8-BBD7-CCE9431645EC}">
              <a14:shadowObscured xmlns:a14="http://schemas.microsoft.com/office/drawing/2010/main"/>
            </a:ext>
          </a:extLst>
        </p:spPr>
      </p:pic>
      <p:sp>
        <p:nvSpPr>
          <p:cNvPr id="7" name="Zone de texte 2">
            <a:extLst>
              <a:ext uri="{FF2B5EF4-FFF2-40B4-BE49-F238E27FC236}">
                <a16:creationId xmlns:a16="http://schemas.microsoft.com/office/drawing/2014/main" id="{8A335B23-220B-52FD-7A21-93A87AFD4FDB}"/>
              </a:ext>
            </a:extLst>
          </p:cNvPr>
          <p:cNvSpPr txBox="1">
            <a:spLocks/>
          </p:cNvSpPr>
          <p:nvPr/>
        </p:nvSpPr>
        <p:spPr>
          <a:xfrm>
            <a:off x="10333072" y="82801"/>
            <a:ext cx="1610995" cy="93281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34290" algn="r">
              <a:lnSpc>
                <a:spcPct val="107000"/>
              </a:lnSpc>
              <a:spcAft>
                <a:spcPts val="800"/>
              </a:spcAft>
            </a:pPr>
            <a:r>
              <a:rPr lang="fr-FR" sz="1600" b="1" kern="100" dirty="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Orange</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R="34290" algn="r">
              <a:lnSpc>
                <a:spcPct val="107000"/>
              </a:lnSpc>
              <a:spcAft>
                <a:spcPts val="800"/>
              </a:spcAft>
            </a:pPr>
            <a:r>
              <a:rPr lang="fr-FR" sz="1600" b="1" kern="100" dirty="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GEPP </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R="34290" algn="r">
              <a:lnSpc>
                <a:spcPct val="107000"/>
              </a:lnSpc>
              <a:spcAft>
                <a:spcPts val="800"/>
              </a:spcAft>
            </a:pPr>
            <a:r>
              <a:rPr lang="fr-FR" sz="1600" b="1" kern="100" dirty="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2025-2027</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A2AEBFDA-1435-E56E-94D8-6ED1855A4E3C}"/>
              </a:ext>
            </a:extLst>
          </p:cNvPr>
          <p:cNvSpPr/>
          <p:nvPr/>
        </p:nvSpPr>
        <p:spPr>
          <a:xfrm>
            <a:off x="1578543" y="149000"/>
            <a:ext cx="8855242" cy="93281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400" b="1" kern="10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100" kern="100">
              <a:effectLst/>
              <a:ea typeface="Calibri" panose="020F0502020204030204" pitchFamily="34" charset="0"/>
              <a:cs typeface="Times New Roman" panose="02020603050405020304" pitchFamily="18" charset="0"/>
            </a:endParaRPr>
          </a:p>
        </p:txBody>
      </p:sp>
      <p:sp>
        <p:nvSpPr>
          <p:cNvPr id="9" name="Rectangle 1">
            <a:extLst>
              <a:ext uri="{FF2B5EF4-FFF2-40B4-BE49-F238E27FC236}">
                <a16:creationId xmlns:a16="http://schemas.microsoft.com/office/drawing/2014/main" id="{1F207967-58C3-5FF1-7ACA-6E86F47DF35F}"/>
              </a:ext>
            </a:extLst>
          </p:cNvPr>
          <p:cNvSpPr>
            <a:spLocks noChangeArrowheads="1"/>
          </p:cNvSpPr>
          <p:nvPr/>
        </p:nvSpPr>
        <p:spPr bwMode="auto">
          <a:xfrm>
            <a:off x="4836556" y="261062"/>
            <a:ext cx="21852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smtClean="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Accord </a:t>
            </a:r>
            <a:r>
              <a:rPr kumimoji="0" lang="fr-FR" altLang="fr-FR" sz="2400" b="1" i="0" u="none" strike="noStrike" cap="none" normalizeH="0" baseline="0" dirty="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GEPP</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3172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3A727E3-D47F-1484-ED3E-108FA0EAF1B5}"/>
              </a:ext>
            </a:extLst>
          </p:cNvPr>
          <p:cNvSpPr>
            <a:spLocks noGrp="1"/>
          </p:cNvSpPr>
          <p:nvPr>
            <p:ph idx="1"/>
          </p:nvPr>
        </p:nvSpPr>
        <p:spPr>
          <a:xfrm>
            <a:off x="838200" y="872724"/>
            <a:ext cx="10515600" cy="4351338"/>
          </a:xfrm>
        </p:spPr>
        <p:txBody>
          <a:bodyPr>
            <a:normAutofit lnSpcReduction="10000"/>
          </a:bodyPr>
          <a:lstStyle/>
          <a:p>
            <a:pPr>
              <a:lnSpc>
                <a:spcPct val="107000"/>
              </a:lnSpc>
              <a:spcAft>
                <a:spcPts val="800"/>
              </a:spcAft>
            </a:pPr>
            <a:r>
              <a:rPr lang="fr-FR" sz="3200" kern="0" dirty="0">
                <a:effectLst/>
                <a:ea typeface="Times New Roman" panose="02020603050405020304" pitchFamily="18" charset="0"/>
                <a:cs typeface="Times New Roman" panose="02020603050405020304" pitchFamily="18" charset="0"/>
              </a:rPr>
              <a:t>Le TPS 2025-2028 se distingue par son accessibilité universelle, ses conditions financières revalorisées et son cadre adapté aux éventuelles réformes des retraites. Ces évolutions en font un dispositif plus équitable et avantageux pour les salariés, répondant aux critiques formulées à l’égard du TPS 2022-2024. Par conséquent, il constitue une nette amélioration et un outil efficace pour accompagner les salariés vers une retraite progressive et sereine.</a:t>
            </a:r>
            <a:endParaRPr lang="fr-FR" sz="3200" kern="100" dirty="0">
              <a:effectLst/>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538825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CC6B5-FFDF-8EA9-C6E5-B56D9659F2DC}"/>
              </a:ext>
            </a:extLst>
          </p:cNvPr>
          <p:cNvSpPr>
            <a:spLocks noGrp="1"/>
          </p:cNvSpPr>
          <p:nvPr>
            <p:ph type="title"/>
          </p:nvPr>
        </p:nvSpPr>
        <p:spPr>
          <a:xfrm>
            <a:off x="838200" y="2299802"/>
            <a:ext cx="10515600" cy="1325563"/>
          </a:xfrm>
        </p:spPr>
        <p:txBody>
          <a:bodyPr>
            <a:normAutofit/>
          </a:bodyPr>
          <a:lstStyle/>
          <a:p>
            <a:r>
              <a:rPr lang="fr-FR" sz="4800" b="1" dirty="0"/>
              <a:t>2. Différents dispositifs de fin de Carrière</a:t>
            </a:r>
          </a:p>
        </p:txBody>
      </p:sp>
      <p:pic>
        <p:nvPicPr>
          <p:cNvPr id="4" name="Image 3" descr="Une image contenant texte, carte de visite&#10;&#10;Description générée automatiquement">
            <a:extLst>
              <a:ext uri="{FF2B5EF4-FFF2-40B4-BE49-F238E27FC236}">
                <a16:creationId xmlns:a16="http://schemas.microsoft.com/office/drawing/2014/main" id="{D625D667-40CE-C814-6372-AB981DF5FA50}"/>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11594" t="12727" r="24179" b="47902"/>
          <a:stretch/>
        </p:blipFill>
        <p:spPr bwMode="auto">
          <a:xfrm>
            <a:off x="10193154" y="14589"/>
            <a:ext cx="2005029" cy="1275196"/>
          </a:xfrm>
          <a:prstGeom prst="rect">
            <a:avLst/>
          </a:prstGeom>
          <a:ln>
            <a:noFill/>
          </a:ln>
          <a:extLst>
            <a:ext uri="{53640926-AAD7-44D8-BBD7-CCE9431645EC}">
              <a14:shadowObscured xmlns:a14="http://schemas.microsoft.com/office/drawing/2010/main"/>
            </a:ext>
          </a:extLst>
        </p:spPr>
      </p:pic>
      <p:pic>
        <p:nvPicPr>
          <p:cNvPr id="5" name="Image 4">
            <a:extLst>
              <a:ext uri="{FF2B5EF4-FFF2-40B4-BE49-F238E27FC236}">
                <a16:creationId xmlns:a16="http://schemas.microsoft.com/office/drawing/2014/main" id="{AFAA979E-E068-BC8B-D838-CCCE75C56ED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7933" y="82801"/>
            <a:ext cx="1417238" cy="1275387"/>
          </a:xfrm>
          <a:prstGeom prst="rect">
            <a:avLst/>
          </a:prstGeom>
          <a:noFill/>
          <a:ln>
            <a:noFill/>
          </a:ln>
          <a:effectLst/>
        </p:spPr>
      </p:pic>
      <p:sp>
        <p:nvSpPr>
          <p:cNvPr id="6" name="Rectangle 5">
            <a:extLst>
              <a:ext uri="{FF2B5EF4-FFF2-40B4-BE49-F238E27FC236}">
                <a16:creationId xmlns:a16="http://schemas.microsoft.com/office/drawing/2014/main" id="{C0FA4456-7E1E-EB39-9F73-2DF3C60FF1BA}"/>
              </a:ext>
            </a:extLst>
          </p:cNvPr>
          <p:cNvSpPr/>
          <p:nvPr/>
        </p:nvSpPr>
        <p:spPr>
          <a:xfrm>
            <a:off x="1578543" y="149000"/>
            <a:ext cx="8855242" cy="93281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400" b="1" kern="10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100" kern="100">
              <a:effectLst/>
              <a:ea typeface="Calibri" panose="020F0502020204030204" pitchFamily="34" charset="0"/>
              <a:cs typeface="Times New Roman" panose="02020603050405020304" pitchFamily="18" charset="0"/>
            </a:endParaRPr>
          </a:p>
        </p:txBody>
      </p:sp>
      <p:sp>
        <p:nvSpPr>
          <p:cNvPr id="7" name="Rectangle 1">
            <a:extLst>
              <a:ext uri="{FF2B5EF4-FFF2-40B4-BE49-F238E27FC236}">
                <a16:creationId xmlns:a16="http://schemas.microsoft.com/office/drawing/2014/main" id="{7DF11DCA-307D-ED96-369A-E6CFB4F56C00}"/>
              </a:ext>
            </a:extLst>
          </p:cNvPr>
          <p:cNvSpPr>
            <a:spLocks noChangeArrowheads="1"/>
          </p:cNvSpPr>
          <p:nvPr/>
        </p:nvSpPr>
        <p:spPr bwMode="auto">
          <a:xfrm>
            <a:off x="4836553" y="261062"/>
            <a:ext cx="21852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2400" b="1" dirty="0">
                <a:solidFill>
                  <a:srgbClr val="CA0533"/>
                </a:solidFill>
                <a:latin typeface="Arial" panose="020B0604020202020204" pitchFamily="34" charset="0"/>
                <a:ea typeface="Calibri" panose="020F0502020204030204" pitchFamily="34" charset="0"/>
                <a:cs typeface="Arial" panose="020B0604020202020204" pitchFamily="34" charset="0"/>
              </a:rPr>
              <a:t>A</a:t>
            </a:r>
            <a:r>
              <a:rPr kumimoji="0" lang="fr-FR" altLang="fr-FR" sz="2400" b="1" i="0" u="none" strike="noStrike" cap="none" normalizeH="0" baseline="0" dirty="0" smtClean="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ccord </a:t>
            </a:r>
            <a:r>
              <a:rPr kumimoji="0" lang="fr-FR" altLang="fr-FR" sz="2400" b="1" i="0" u="none" strike="noStrike" cap="none" normalizeH="0" baseline="0" dirty="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GEPP</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283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41685A1D-3020-3448-9016-AD55D061FD54}"/>
              </a:ext>
            </a:extLst>
          </p:cNvPr>
          <p:cNvGraphicFramePr>
            <a:graphicFrameLocks noGrp="1"/>
          </p:cNvGraphicFramePr>
          <p:nvPr>
            <p:ph idx="1"/>
            <p:extLst>
              <p:ext uri="{D42A27DB-BD31-4B8C-83A1-F6EECF244321}">
                <p14:modId xmlns:p14="http://schemas.microsoft.com/office/powerpoint/2010/main" val="3023939559"/>
              </p:ext>
            </p:extLst>
          </p:nvPr>
        </p:nvGraphicFramePr>
        <p:xfrm>
          <a:off x="1068404" y="413886"/>
          <a:ext cx="10712919" cy="6033294"/>
        </p:xfrm>
        <a:graphic>
          <a:graphicData uri="http://schemas.openxmlformats.org/drawingml/2006/table">
            <a:tbl>
              <a:tblPr>
                <a:tableStyleId>{5C22544A-7EE6-4342-B048-85BDC9FD1C3A}</a:tableStyleId>
              </a:tblPr>
              <a:tblGrid>
                <a:gridCol w="4371363">
                  <a:extLst>
                    <a:ext uri="{9D8B030D-6E8A-4147-A177-3AD203B41FA5}">
                      <a16:colId xmlns:a16="http://schemas.microsoft.com/office/drawing/2014/main" val="4005041495"/>
                    </a:ext>
                  </a:extLst>
                </a:gridCol>
                <a:gridCol w="2955288">
                  <a:extLst>
                    <a:ext uri="{9D8B030D-6E8A-4147-A177-3AD203B41FA5}">
                      <a16:colId xmlns:a16="http://schemas.microsoft.com/office/drawing/2014/main" val="3495379249"/>
                    </a:ext>
                  </a:extLst>
                </a:gridCol>
                <a:gridCol w="3386268">
                  <a:extLst>
                    <a:ext uri="{9D8B030D-6E8A-4147-A177-3AD203B41FA5}">
                      <a16:colId xmlns:a16="http://schemas.microsoft.com/office/drawing/2014/main" val="1365901330"/>
                    </a:ext>
                  </a:extLst>
                </a:gridCol>
              </a:tblGrid>
              <a:tr h="370648">
                <a:tc gridSpan="3">
                  <a:txBody>
                    <a:bodyPr/>
                    <a:lstStyle/>
                    <a:p>
                      <a:pPr algn="ctr" fontAlgn="ctr"/>
                      <a:r>
                        <a:rPr lang="fr-FR" sz="3200" b="1" u="none" strike="noStrike" dirty="0">
                          <a:effectLst/>
                        </a:rPr>
                        <a:t>Fin de carrière: proposition d'accord GEPP 2025-2027</a:t>
                      </a:r>
                      <a:endParaRPr lang="fr-FR" sz="32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55603779"/>
                  </a:ext>
                </a:extLst>
              </a:tr>
              <a:tr h="370648">
                <a:tc>
                  <a:txBody>
                    <a:bodyPr/>
                    <a:lstStyle/>
                    <a:p>
                      <a:pPr algn="ctr" fontAlgn="ctr"/>
                      <a:r>
                        <a:rPr lang="fr-FR" sz="2000" b="1" u="none" strike="noStrike" dirty="0">
                          <a:effectLst/>
                        </a:rPr>
                        <a:t>TPS 2025-2028</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a:effectLst/>
                        </a:rPr>
                        <a:t>TPA</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Rachat de trimestre</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485895125"/>
                  </a:ext>
                </a:extLst>
              </a:tr>
              <a:tr h="2965181">
                <a:tc>
                  <a:txBody>
                    <a:bodyPr/>
                    <a:lstStyle/>
                    <a:p>
                      <a:pPr algn="l" fontAlgn="ctr"/>
                      <a:r>
                        <a:rPr lang="fr-FR" sz="2000" u="none" strike="noStrike" dirty="0">
                          <a:effectLst/>
                        </a:rPr>
                        <a:t>1 seule formule pour tous                                          1 an à temps partiel puis 4 ans en temps libéré                                                                 -Entrée répartie jusqu'en 2028 en fonction de l'âge légale de départ à la retraite à taux plein                                               -Délai de prévenance 3 mois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2000" u="none" strike="noStrike" dirty="0">
                          <a:effectLst/>
                        </a:rPr>
                        <a:t>Dispositif temps partiel jusqu'à 80% d'un taux plein</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2000" u="none" strike="noStrike">
                          <a:effectLst/>
                        </a:rPr>
                        <a:t>Rachat de trimestre au titre du départ en retraite de la parentalité ou du TPS 2025 - 2028</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704648214"/>
                  </a:ext>
                </a:extLst>
              </a:tr>
              <a:tr h="1853238">
                <a:tc>
                  <a:txBody>
                    <a:bodyPr/>
                    <a:lstStyle/>
                    <a:p>
                      <a:pPr algn="ctr" fontAlgn="ctr"/>
                      <a:r>
                        <a:rPr lang="fr-FR" sz="2000" u="none" strike="noStrike" dirty="0">
                          <a:effectLst/>
                        </a:rPr>
                        <a:t>Temps partiel 1 an à 70% temps libéré 4 ans à 65%  100% des cotisations retraites.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2000" u="none" strike="noStrike" dirty="0">
                          <a:effectLst/>
                        </a:rPr>
                        <a:t>Prise en charge des cotisations retraites par l'entreprise sur la base d'un taux plein</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2000" u="none" strike="noStrike" dirty="0">
                          <a:effectLst/>
                        </a:rPr>
                        <a:t>Prise en charge à 100% par l'entreprise pour les 2 premiers trimestres puis 60%</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25625532"/>
                  </a:ext>
                </a:extLst>
              </a:tr>
              <a:tr h="350197">
                <a:tc gridSpan="3">
                  <a:txBody>
                    <a:bodyPr/>
                    <a:lstStyle/>
                    <a:p>
                      <a:pPr algn="ctr" fontAlgn="ctr"/>
                      <a:r>
                        <a:rPr lang="fr-FR" sz="2000" u="none" strike="noStrike" dirty="0">
                          <a:effectLst/>
                        </a:rPr>
                        <a:t>Retraite progressive non cumulable avec le TPS et le TPA.</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202986509"/>
                  </a:ext>
                </a:extLst>
              </a:tr>
            </a:tbl>
          </a:graphicData>
        </a:graphic>
      </p:graphicFrame>
    </p:spTree>
    <p:extLst>
      <p:ext uri="{BB962C8B-B14F-4D97-AF65-F5344CB8AC3E}">
        <p14:creationId xmlns:p14="http://schemas.microsoft.com/office/powerpoint/2010/main" val="922750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a:extLst>
              <a:ext uri="{FF2B5EF4-FFF2-40B4-BE49-F238E27FC236}">
                <a16:creationId xmlns:a16="http://schemas.microsoft.com/office/drawing/2014/main" id="{24830E6F-99A5-18A4-9F7D-2CE32F78967F}"/>
              </a:ext>
            </a:extLst>
          </p:cNvPr>
          <p:cNvGraphicFramePr>
            <a:graphicFrameLocks noGrp="1"/>
          </p:cNvGraphicFramePr>
          <p:nvPr>
            <p:extLst>
              <p:ext uri="{D42A27DB-BD31-4B8C-83A1-F6EECF244321}">
                <p14:modId xmlns:p14="http://schemas.microsoft.com/office/powerpoint/2010/main" val="1325598224"/>
              </p:ext>
            </p:extLst>
          </p:nvPr>
        </p:nvGraphicFramePr>
        <p:xfrm>
          <a:off x="269507" y="86628"/>
          <a:ext cx="11627318" cy="6572869"/>
        </p:xfrm>
        <a:graphic>
          <a:graphicData uri="http://schemas.openxmlformats.org/drawingml/2006/table">
            <a:tbl>
              <a:tblPr>
                <a:tableStyleId>{5C22544A-7EE6-4342-B048-85BDC9FD1C3A}</a:tableStyleId>
              </a:tblPr>
              <a:tblGrid>
                <a:gridCol w="1728969">
                  <a:extLst>
                    <a:ext uri="{9D8B030D-6E8A-4147-A177-3AD203B41FA5}">
                      <a16:colId xmlns:a16="http://schemas.microsoft.com/office/drawing/2014/main" val="1510367118"/>
                    </a:ext>
                  </a:extLst>
                </a:gridCol>
                <a:gridCol w="2117988">
                  <a:extLst>
                    <a:ext uri="{9D8B030D-6E8A-4147-A177-3AD203B41FA5}">
                      <a16:colId xmlns:a16="http://schemas.microsoft.com/office/drawing/2014/main" val="2536851912"/>
                    </a:ext>
                  </a:extLst>
                </a:gridCol>
                <a:gridCol w="2593454">
                  <a:extLst>
                    <a:ext uri="{9D8B030D-6E8A-4147-A177-3AD203B41FA5}">
                      <a16:colId xmlns:a16="http://schemas.microsoft.com/office/drawing/2014/main" val="4181195552"/>
                    </a:ext>
                  </a:extLst>
                </a:gridCol>
                <a:gridCol w="2615066">
                  <a:extLst>
                    <a:ext uri="{9D8B030D-6E8A-4147-A177-3AD203B41FA5}">
                      <a16:colId xmlns:a16="http://schemas.microsoft.com/office/drawing/2014/main" val="1080018659"/>
                    </a:ext>
                  </a:extLst>
                </a:gridCol>
                <a:gridCol w="2571841">
                  <a:extLst>
                    <a:ext uri="{9D8B030D-6E8A-4147-A177-3AD203B41FA5}">
                      <a16:colId xmlns:a16="http://schemas.microsoft.com/office/drawing/2014/main" val="30634541"/>
                    </a:ext>
                  </a:extLst>
                </a:gridCol>
              </a:tblGrid>
              <a:tr h="194694">
                <a:tc gridSpan="5">
                  <a:txBody>
                    <a:bodyPr/>
                    <a:lstStyle/>
                    <a:p>
                      <a:pPr algn="ctr" fontAlgn="ctr"/>
                      <a:r>
                        <a:rPr lang="fr-FR" sz="2000" b="1" u="none" strike="noStrike" dirty="0">
                          <a:effectLst/>
                        </a:rPr>
                        <a:t>Fin de carrière 2025 - 2026</a:t>
                      </a:r>
                      <a:endParaRPr lang="fr-FR" sz="20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276405195"/>
                  </a:ext>
                </a:extLst>
              </a:tr>
              <a:tr h="357459">
                <a:tc>
                  <a:txBody>
                    <a:bodyPr/>
                    <a:lstStyle/>
                    <a:p>
                      <a:pPr algn="l" fontAlgn="ctr"/>
                      <a:r>
                        <a:rPr lang="fr-FR" sz="1600" b="1" u="none" strike="noStrike">
                          <a:effectLst/>
                        </a:rPr>
                        <a:t>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TPA</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TPS 2025 - 2028 Ancienneté        15 ans</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Retraite Parogressive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dirty="0">
                          <a:effectLst/>
                        </a:rPr>
                        <a:t>Rachat de trimestre</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123469006"/>
                  </a:ext>
                </a:extLst>
              </a:tr>
              <a:tr h="973471">
                <a:tc>
                  <a:txBody>
                    <a:bodyPr/>
                    <a:lstStyle/>
                    <a:p>
                      <a:pPr algn="ctr" fontAlgn="ctr"/>
                      <a:r>
                        <a:rPr lang="fr-FR" sz="1600" b="1" u="none" strike="noStrike">
                          <a:effectLst/>
                        </a:rPr>
                        <a:t>Eligibilité</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A partir de 57 ans et 55 ans pour les aidants</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5 ans avant l'âge légal sauf 2025 durée </a:t>
                      </a:r>
                      <a:r>
                        <a:rPr lang="fr-FR" sz="1600" b="1" u="none" strike="noStrike" dirty="0" err="1">
                          <a:effectLst/>
                        </a:rPr>
                        <a:t>proratisable</a:t>
                      </a:r>
                      <a:r>
                        <a:rPr lang="fr-FR" sz="1600" b="1" u="none" strike="noStrike" dirty="0">
                          <a:effectLst/>
                        </a:rPr>
                        <a:t> et maxi taux plein. Retraite de 2026 à 2033</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2 ans avant l’</a:t>
                      </a:r>
                      <a:r>
                        <a:rPr lang="fr-FR" sz="1600" b="1" u="none" strike="noStrike" dirty="0">
                          <a:effectLst/>
                          <a:highlight>
                            <a:srgbClr val="FFFF00"/>
                          </a:highlight>
                        </a:rPr>
                        <a:t>â</a:t>
                      </a:r>
                      <a:r>
                        <a:rPr lang="fr-FR" sz="1600" b="1" u="none" strike="noStrike" dirty="0">
                          <a:effectLst/>
                        </a:rPr>
                        <a:t>ge légal 150 trimestre mini</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Retraite au plus tard au 1</a:t>
                      </a:r>
                      <a:r>
                        <a:rPr lang="fr-FR" sz="1600" b="1" u="none" strike="noStrike" baseline="30000" dirty="0">
                          <a:effectLst/>
                        </a:rPr>
                        <a:t>er</a:t>
                      </a:r>
                      <a:r>
                        <a:rPr lang="fr-FR" sz="1600" b="1" u="none" strike="noStrike" dirty="0">
                          <a:effectLst/>
                        </a:rPr>
                        <a:t> janvier 2028 ou entrée en TPS 2025 – 2028 ou au titre de la parentalité.</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98001297"/>
                  </a:ext>
                </a:extLst>
              </a:tr>
              <a:tr h="584082">
                <a:tc>
                  <a:txBody>
                    <a:bodyPr/>
                    <a:lstStyle/>
                    <a:p>
                      <a:pPr algn="ctr" fontAlgn="ctr"/>
                      <a:r>
                        <a:rPr lang="fr-FR" sz="1600" b="1" u="none" strike="noStrike">
                          <a:effectLst/>
                        </a:rPr>
                        <a:t>Durée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Mini 6 mois Maxi Taux Plein</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2025 de 18 mois à 5 ans 2026/2027/2028/ 5ans</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Mini 6 mois                        Pas de maxi hors âge limite.</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Rachat possible de 12 trimestre maxi</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187053515"/>
                  </a:ext>
                </a:extLst>
              </a:tr>
              <a:tr h="1362860">
                <a:tc>
                  <a:txBody>
                    <a:bodyPr/>
                    <a:lstStyle/>
                    <a:p>
                      <a:pPr algn="ctr" fontAlgn="ctr"/>
                      <a:r>
                        <a:rPr lang="fr-FR" sz="1600" b="1" u="none" strike="noStrike">
                          <a:effectLst/>
                        </a:rPr>
                        <a:t>Rémunération</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 du temps partiel + 100% des costisations retraites</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Temps partiel: 1 an à 70% Temps libéré à 65% (4ans) Proratisation de la durée en 2025.           100% des cotisations retraite.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 du temps partiel + montant retraite progressive.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Prime brut de 100% du montant du rachat des 2 premier trimestre puis 60% pour les autres   Participation pour un nombre de trimestre ne générant pas de surcote.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78498764"/>
                  </a:ext>
                </a:extLst>
              </a:tr>
              <a:tr h="778777">
                <a:tc>
                  <a:txBody>
                    <a:bodyPr/>
                    <a:lstStyle/>
                    <a:p>
                      <a:pPr algn="ctr" fontAlgn="ctr"/>
                      <a:r>
                        <a:rPr lang="fr-FR" sz="1600" b="1" u="none" strike="noStrike">
                          <a:effectLst/>
                        </a:rPr>
                        <a:t>Fin du dispositif</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Retraite progressive ou taux plein ou âge limite ou reprise à temps plein</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Entre la retraite à l’âge légal et la retraite à taux plein</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Retraite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Retraite</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09708540"/>
                  </a:ext>
                </a:extLst>
              </a:tr>
              <a:tr h="973471">
                <a:tc>
                  <a:txBody>
                    <a:bodyPr/>
                    <a:lstStyle/>
                    <a:p>
                      <a:pPr algn="ctr" fontAlgn="ctr"/>
                      <a:r>
                        <a:rPr lang="fr-FR" sz="1600" b="1" u="none" strike="noStrike">
                          <a:effectLst/>
                        </a:rPr>
                        <a:t>Précision</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 </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Non compatible avec le  TPS et le TPA (ACO et AFO)</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Avant 60 ans pour le rachat au titre de la fonction publique . Avant 67 ans au titre du régime général</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23982352"/>
                  </a:ext>
                </a:extLst>
              </a:tr>
              <a:tr h="913049">
                <a:tc>
                  <a:txBody>
                    <a:bodyPr/>
                    <a:lstStyle/>
                    <a:p>
                      <a:pPr algn="ctr" fontAlgn="ctr"/>
                      <a:r>
                        <a:rPr lang="fr-FR" sz="1600" b="1" u="none" strike="noStrike" dirty="0">
                          <a:effectLst/>
                        </a:rPr>
                        <a:t>Dispositions spécifiques en matière de parentalité</a:t>
                      </a:r>
                      <a:endParaRPr lang="fr-FR" sz="1600" b="1" i="0" u="none" strike="noStrike" dirty="0">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600" b="1" u="none" strike="noStrike">
                          <a:effectLst/>
                        </a:rPr>
                        <a:t>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a:effectLst/>
                        </a:rPr>
                        <a:t> </a:t>
                      </a:r>
                      <a:endParaRPr lang="fr-FR" sz="1600" b="1" i="0" u="none" strike="noStrike">
                        <a:solidFill>
                          <a:srgbClr val="000000"/>
                        </a:solidFill>
                        <a:effectLst/>
                        <a:latin typeface="Calibri" panose="020F050202020403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600" b="1" u="none" strike="noStrike" dirty="0">
                          <a:effectLst/>
                        </a:rPr>
                        <a:t>Surcote possible dans le cadre du TPS 2025-2028 Rachat de trimestre au titre de la parentalité</a:t>
                      </a:r>
                      <a:endParaRPr lang="fr-FR" sz="1600" b="1" i="0" u="none" strike="noStrike" dirty="0">
                        <a:solidFill>
                          <a:srgbClr val="000000"/>
                        </a:solidFill>
                        <a:effectLst/>
                        <a:latin typeface="Arial" panose="020B0604020202020204" pitchFamily="34" charset="0"/>
                      </a:endParaRPr>
                    </a:p>
                  </a:txBody>
                  <a:tcPr marL="4735" marR="4735" marT="473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673967630"/>
                  </a:ext>
                </a:extLst>
              </a:tr>
            </a:tbl>
          </a:graphicData>
        </a:graphic>
      </p:graphicFrame>
    </p:spTree>
    <p:extLst>
      <p:ext uri="{BB962C8B-B14F-4D97-AF65-F5344CB8AC3E}">
        <p14:creationId xmlns:p14="http://schemas.microsoft.com/office/powerpoint/2010/main" val="1554842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E7A4A4EC-5CFD-3E4A-2F3D-0784D1F30ED9}"/>
              </a:ext>
            </a:extLst>
          </p:cNvPr>
          <p:cNvGraphicFramePr>
            <a:graphicFrameLocks noGrp="1"/>
          </p:cNvGraphicFramePr>
          <p:nvPr>
            <p:ph idx="1"/>
            <p:extLst>
              <p:ext uri="{D42A27DB-BD31-4B8C-83A1-F6EECF244321}">
                <p14:modId xmlns:p14="http://schemas.microsoft.com/office/powerpoint/2010/main" val="1711510141"/>
              </p:ext>
            </p:extLst>
          </p:nvPr>
        </p:nvGraphicFramePr>
        <p:xfrm>
          <a:off x="866273" y="1270534"/>
          <a:ext cx="10664791" cy="5005138"/>
        </p:xfrm>
        <a:graphic>
          <a:graphicData uri="http://schemas.openxmlformats.org/drawingml/2006/table">
            <a:tbl>
              <a:tblPr>
                <a:tableStyleId>{5C22544A-7EE6-4342-B048-85BDC9FD1C3A}</a:tableStyleId>
              </a:tblPr>
              <a:tblGrid>
                <a:gridCol w="6163069">
                  <a:extLst>
                    <a:ext uri="{9D8B030D-6E8A-4147-A177-3AD203B41FA5}">
                      <a16:colId xmlns:a16="http://schemas.microsoft.com/office/drawing/2014/main" val="3021029936"/>
                    </a:ext>
                  </a:extLst>
                </a:gridCol>
                <a:gridCol w="2250861">
                  <a:extLst>
                    <a:ext uri="{9D8B030D-6E8A-4147-A177-3AD203B41FA5}">
                      <a16:colId xmlns:a16="http://schemas.microsoft.com/office/drawing/2014/main" val="2289690378"/>
                    </a:ext>
                  </a:extLst>
                </a:gridCol>
                <a:gridCol w="2250861">
                  <a:extLst>
                    <a:ext uri="{9D8B030D-6E8A-4147-A177-3AD203B41FA5}">
                      <a16:colId xmlns:a16="http://schemas.microsoft.com/office/drawing/2014/main" val="1512697300"/>
                    </a:ext>
                  </a:extLst>
                </a:gridCol>
              </a:tblGrid>
              <a:tr h="1713259">
                <a:tc rowSpan="2">
                  <a:txBody>
                    <a:bodyPr/>
                    <a:lstStyle/>
                    <a:p>
                      <a:pPr algn="ctr" fontAlgn="ctr"/>
                      <a:r>
                        <a:rPr lang="fr-FR" sz="2400" b="1" u="none" strike="noStrike" dirty="0">
                          <a:effectLst/>
                        </a:rPr>
                        <a:t> </a:t>
                      </a:r>
                      <a:endParaRPr lang="fr-FR" sz="2400" b="1" i="0" u="none" strike="noStrike" dirty="0">
                        <a:solidFill>
                          <a:srgbClr val="000000"/>
                        </a:solidFill>
                        <a:effectLst/>
                        <a:latin typeface="Calibri" panose="020F0502020204030204" pitchFamily="34" charset="0"/>
                      </a:endParaRPr>
                    </a:p>
                  </a:txBody>
                  <a:tcPr marL="6350" marR="6350" marT="6350" marB="0" anchor="ctr">
                    <a:solidFill>
                      <a:srgbClr val="FFC000"/>
                    </a:solidFill>
                  </a:tcPr>
                </a:tc>
                <a:tc gridSpan="2">
                  <a:txBody>
                    <a:bodyPr/>
                    <a:lstStyle/>
                    <a:p>
                      <a:pPr algn="ctr" fontAlgn="ctr"/>
                      <a:r>
                        <a:rPr lang="fr-FR" sz="2400" b="1" u="none" strike="noStrike" dirty="0">
                          <a:effectLst/>
                        </a:rPr>
                        <a:t>Estimation du taux de couverture pour les rémunérations à 70% </a:t>
                      </a:r>
                    </a:p>
                    <a:p>
                      <a:pPr algn="ctr" fontAlgn="ctr"/>
                      <a:r>
                        <a:rPr lang="fr-FR" sz="2400" b="1" u="none" strike="noStrike" dirty="0">
                          <a:effectLst/>
                        </a:rPr>
                        <a:t>la 1</a:t>
                      </a:r>
                      <a:r>
                        <a:rPr lang="fr-FR" sz="2400" b="1" u="none" strike="noStrike" baseline="30000" dirty="0">
                          <a:effectLst/>
                        </a:rPr>
                        <a:t>ère</a:t>
                      </a:r>
                      <a:r>
                        <a:rPr lang="fr-FR" sz="2400" b="1" u="none" strike="noStrike" dirty="0">
                          <a:effectLst/>
                        </a:rPr>
                        <a:t> année de TPS</a:t>
                      </a:r>
                      <a:endParaRPr lang="fr-FR" sz="2400" b="1" i="0" u="none" strike="noStrike" dirty="0">
                        <a:solidFill>
                          <a:srgbClr val="000000"/>
                        </a:solidFill>
                        <a:effectLst/>
                        <a:latin typeface="Calibri" panose="020F0502020204030204" pitchFamily="34" charset="0"/>
                      </a:endParaRPr>
                    </a:p>
                  </a:txBody>
                  <a:tcPr marL="6350" marR="6350" marT="6350" marB="0" anchor="ctr">
                    <a:solidFill>
                      <a:srgbClr val="FFC000"/>
                    </a:solidFill>
                  </a:tcPr>
                </a:tc>
                <a:tc hMerge="1">
                  <a:txBody>
                    <a:bodyPr/>
                    <a:lstStyle/>
                    <a:p>
                      <a:endParaRPr lang="fr-FR"/>
                    </a:p>
                  </a:txBody>
                  <a:tcPr/>
                </a:tc>
                <a:extLst>
                  <a:ext uri="{0D108BD9-81ED-4DB2-BD59-A6C34878D82A}">
                    <a16:rowId xmlns:a16="http://schemas.microsoft.com/office/drawing/2014/main" val="4081220111"/>
                  </a:ext>
                </a:extLst>
              </a:tr>
              <a:tr h="1794041">
                <a:tc vMerge="1">
                  <a:txBody>
                    <a:bodyPr/>
                    <a:lstStyle/>
                    <a:p>
                      <a:endParaRPr lang="fr-FR"/>
                    </a:p>
                  </a:txBody>
                  <a:tcPr/>
                </a:tc>
                <a:tc>
                  <a:txBody>
                    <a:bodyPr/>
                    <a:lstStyle/>
                    <a:p>
                      <a:pPr algn="ctr" fontAlgn="ctr"/>
                      <a:r>
                        <a:rPr lang="fr-FR" sz="2400" b="1" u="none" strike="noStrike" dirty="0">
                          <a:effectLst/>
                        </a:rPr>
                        <a:t>Employés et Agents de Maitrise</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tc>
                  <a:txBody>
                    <a:bodyPr/>
                    <a:lstStyle/>
                    <a:p>
                      <a:pPr algn="ctr" fontAlgn="ctr"/>
                      <a:r>
                        <a:rPr lang="fr-FR" sz="2400" b="1" u="none" strike="noStrike" dirty="0">
                          <a:effectLst/>
                        </a:rPr>
                        <a:t>Cadres</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extLst>
                  <a:ext uri="{0D108BD9-81ED-4DB2-BD59-A6C34878D82A}">
                    <a16:rowId xmlns:a16="http://schemas.microsoft.com/office/drawing/2014/main" val="2230102732"/>
                  </a:ext>
                </a:extLst>
              </a:tr>
              <a:tr h="992949">
                <a:tc>
                  <a:txBody>
                    <a:bodyPr/>
                    <a:lstStyle/>
                    <a:p>
                      <a:pPr algn="ctr" fontAlgn="ctr"/>
                      <a:r>
                        <a:rPr lang="fr-FR" sz="2400" b="1" u="none" strike="noStrike" dirty="0">
                          <a:effectLst/>
                        </a:rPr>
                        <a:t>Salariés à 70%. Rémunération &gt; au minima</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tc>
                  <a:txBody>
                    <a:bodyPr/>
                    <a:lstStyle/>
                    <a:p>
                      <a:pPr algn="ctr" fontAlgn="ctr"/>
                      <a:r>
                        <a:rPr lang="fr-FR" sz="2400" b="1" u="none" strike="noStrike" dirty="0">
                          <a:effectLst/>
                        </a:rPr>
                        <a:t>15%</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tc>
                  <a:txBody>
                    <a:bodyPr/>
                    <a:lstStyle/>
                    <a:p>
                      <a:pPr algn="ctr" fontAlgn="ctr"/>
                      <a:r>
                        <a:rPr lang="fr-FR" sz="2400" b="1" u="none" strike="noStrike" dirty="0">
                          <a:effectLst/>
                        </a:rPr>
                        <a:t>27%</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extLst>
                  <a:ext uri="{0D108BD9-81ED-4DB2-BD59-A6C34878D82A}">
                    <a16:rowId xmlns:a16="http://schemas.microsoft.com/office/drawing/2014/main" val="1535514729"/>
                  </a:ext>
                </a:extLst>
              </a:tr>
              <a:tr h="504889">
                <a:tc>
                  <a:txBody>
                    <a:bodyPr/>
                    <a:lstStyle/>
                    <a:p>
                      <a:pPr algn="ctr" fontAlgn="ctr"/>
                      <a:r>
                        <a:rPr lang="fr-FR" sz="2400" b="1" u="none" strike="noStrike" dirty="0">
                          <a:effectLst/>
                        </a:rPr>
                        <a:t>Salarié au minima</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tc>
                  <a:txBody>
                    <a:bodyPr/>
                    <a:lstStyle/>
                    <a:p>
                      <a:pPr algn="ctr" fontAlgn="ctr"/>
                      <a:r>
                        <a:rPr lang="fr-FR" sz="2400" b="1" u="none" strike="noStrike">
                          <a:effectLst/>
                        </a:rPr>
                        <a:t>85%</a:t>
                      </a:r>
                      <a:endParaRPr lang="fr-FR" sz="2400" b="1" i="0" u="none" strike="noStrike">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tc>
                  <a:txBody>
                    <a:bodyPr/>
                    <a:lstStyle/>
                    <a:p>
                      <a:pPr algn="ctr" fontAlgn="ctr"/>
                      <a:r>
                        <a:rPr lang="fr-FR" sz="2400" b="1" u="none" strike="noStrike" dirty="0">
                          <a:effectLst/>
                        </a:rPr>
                        <a:t>73%</a:t>
                      </a:r>
                      <a:endParaRPr lang="fr-FR" sz="2400" b="1" i="0" u="none" strike="noStrike" dirty="0">
                        <a:solidFill>
                          <a:srgbClr val="000000"/>
                        </a:solidFill>
                        <a:effectLst/>
                        <a:latin typeface="Calibri" panose="020F0502020204030204" pitchFamily="34" charset="0"/>
                      </a:endParaRPr>
                    </a:p>
                  </a:txBody>
                  <a:tcPr marL="6350" marR="6350" marT="6350" marB="0" anchor="ctr">
                    <a:solidFill>
                      <a:schemeClr val="accent4">
                        <a:lumMod val="40000"/>
                        <a:lumOff val="60000"/>
                      </a:schemeClr>
                    </a:solidFill>
                  </a:tcPr>
                </a:tc>
                <a:extLst>
                  <a:ext uri="{0D108BD9-81ED-4DB2-BD59-A6C34878D82A}">
                    <a16:rowId xmlns:a16="http://schemas.microsoft.com/office/drawing/2014/main" val="3229466649"/>
                  </a:ext>
                </a:extLst>
              </a:tr>
            </a:tbl>
          </a:graphicData>
        </a:graphic>
      </p:graphicFrame>
    </p:spTree>
    <p:extLst>
      <p:ext uri="{BB962C8B-B14F-4D97-AF65-F5344CB8AC3E}">
        <p14:creationId xmlns:p14="http://schemas.microsoft.com/office/powerpoint/2010/main" val="4175043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17E2FD-AABF-236F-DF8D-9D5CB4E8D52F}"/>
              </a:ext>
            </a:extLst>
          </p:cNvPr>
          <p:cNvSpPr>
            <a:spLocks noGrp="1"/>
          </p:cNvSpPr>
          <p:nvPr>
            <p:ph type="title"/>
          </p:nvPr>
        </p:nvSpPr>
        <p:spPr>
          <a:xfrm>
            <a:off x="713072" y="2434557"/>
            <a:ext cx="10515600" cy="1325563"/>
          </a:xfrm>
        </p:spPr>
        <p:txBody>
          <a:bodyPr>
            <a:normAutofit/>
          </a:bodyPr>
          <a:lstStyle/>
          <a:p>
            <a:pPr algn="ctr"/>
            <a:r>
              <a:rPr lang="fr-FR" sz="4800" b="1" dirty="0"/>
              <a:t>3. Différents dispositif de mobilité</a:t>
            </a:r>
          </a:p>
        </p:txBody>
      </p:sp>
      <p:pic>
        <p:nvPicPr>
          <p:cNvPr id="4" name="Image 3" descr="Une image contenant texte, carte de visite&#10;&#10;Description générée automatiquement">
            <a:extLst>
              <a:ext uri="{FF2B5EF4-FFF2-40B4-BE49-F238E27FC236}">
                <a16:creationId xmlns:a16="http://schemas.microsoft.com/office/drawing/2014/main" id="{2E962086-599C-D614-0E2A-4FA4953A76A9}"/>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11594" t="12727" r="24179" b="47902"/>
          <a:stretch/>
        </p:blipFill>
        <p:spPr bwMode="auto">
          <a:xfrm>
            <a:off x="10193154" y="14589"/>
            <a:ext cx="2005029" cy="1275196"/>
          </a:xfrm>
          <a:prstGeom prst="rect">
            <a:avLst/>
          </a:prstGeom>
          <a:ln>
            <a:noFill/>
          </a:ln>
          <a:extLst>
            <a:ext uri="{53640926-AAD7-44D8-BBD7-CCE9431645EC}">
              <a14:shadowObscured xmlns:a14="http://schemas.microsoft.com/office/drawing/2010/main"/>
            </a:ext>
          </a:extLst>
        </p:spPr>
      </p:pic>
      <p:pic>
        <p:nvPicPr>
          <p:cNvPr id="5" name="Image 4">
            <a:extLst>
              <a:ext uri="{FF2B5EF4-FFF2-40B4-BE49-F238E27FC236}">
                <a16:creationId xmlns:a16="http://schemas.microsoft.com/office/drawing/2014/main" id="{D1318CF8-1248-8EC3-1594-CFCFC10823D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7933" y="82801"/>
            <a:ext cx="1417238" cy="1275387"/>
          </a:xfrm>
          <a:prstGeom prst="rect">
            <a:avLst/>
          </a:prstGeom>
          <a:noFill/>
          <a:ln>
            <a:noFill/>
          </a:ln>
          <a:effectLst/>
        </p:spPr>
      </p:pic>
      <p:sp>
        <p:nvSpPr>
          <p:cNvPr id="6" name="Rectangle 5">
            <a:extLst>
              <a:ext uri="{FF2B5EF4-FFF2-40B4-BE49-F238E27FC236}">
                <a16:creationId xmlns:a16="http://schemas.microsoft.com/office/drawing/2014/main" id="{6387C9D1-6610-F466-48FA-30E62C6BDDAE}"/>
              </a:ext>
            </a:extLst>
          </p:cNvPr>
          <p:cNvSpPr/>
          <p:nvPr/>
        </p:nvSpPr>
        <p:spPr>
          <a:xfrm>
            <a:off x="1578543" y="149000"/>
            <a:ext cx="8855242" cy="93281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400" b="1" kern="10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100" kern="100">
              <a:effectLst/>
              <a:ea typeface="Calibri" panose="020F0502020204030204" pitchFamily="34" charset="0"/>
              <a:cs typeface="Times New Roman" panose="02020603050405020304" pitchFamily="18" charset="0"/>
            </a:endParaRPr>
          </a:p>
        </p:txBody>
      </p:sp>
      <p:sp>
        <p:nvSpPr>
          <p:cNvPr id="7" name="Rectangle 1">
            <a:extLst>
              <a:ext uri="{FF2B5EF4-FFF2-40B4-BE49-F238E27FC236}">
                <a16:creationId xmlns:a16="http://schemas.microsoft.com/office/drawing/2014/main" id="{84BE0887-6A2F-1E81-ED08-AAF86D443379}"/>
              </a:ext>
            </a:extLst>
          </p:cNvPr>
          <p:cNvSpPr>
            <a:spLocks noChangeArrowheads="1"/>
          </p:cNvSpPr>
          <p:nvPr/>
        </p:nvSpPr>
        <p:spPr bwMode="auto">
          <a:xfrm>
            <a:off x="4836553" y="261062"/>
            <a:ext cx="21852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fr-FR" altLang="fr-FR" sz="2400" b="1" dirty="0">
                <a:solidFill>
                  <a:srgbClr val="CA0533"/>
                </a:solidFill>
                <a:latin typeface="Arial" panose="020B0604020202020204" pitchFamily="34" charset="0"/>
                <a:ea typeface="Calibri" panose="020F0502020204030204" pitchFamily="34" charset="0"/>
                <a:cs typeface="Arial" panose="020B0604020202020204" pitchFamily="34" charset="0"/>
              </a:rPr>
              <a:t>A</a:t>
            </a:r>
            <a:r>
              <a:rPr kumimoji="0" lang="fr-FR" altLang="fr-FR" sz="2400" b="1" i="0" u="none" strike="noStrike" cap="none" normalizeH="0" baseline="0" dirty="0" smtClean="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ccord </a:t>
            </a:r>
            <a:r>
              <a:rPr kumimoji="0" lang="fr-FR" altLang="fr-FR" sz="2400" b="1" i="0" u="none" strike="noStrike" cap="none" normalizeH="0" baseline="0" dirty="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GEPP</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85219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5AF3C3F2-B3D5-7215-7DA2-82C1947A7D9D}"/>
              </a:ext>
            </a:extLst>
          </p:cNvPr>
          <p:cNvGraphicFramePr>
            <a:graphicFrameLocks noGrp="1"/>
          </p:cNvGraphicFramePr>
          <p:nvPr>
            <p:ph idx="1"/>
            <p:extLst>
              <p:ext uri="{D42A27DB-BD31-4B8C-83A1-F6EECF244321}">
                <p14:modId xmlns:p14="http://schemas.microsoft.com/office/powerpoint/2010/main" val="2727929"/>
              </p:ext>
            </p:extLst>
          </p:nvPr>
        </p:nvGraphicFramePr>
        <p:xfrm>
          <a:off x="404262" y="49979"/>
          <a:ext cx="11608067" cy="6637530"/>
        </p:xfrm>
        <a:graphic>
          <a:graphicData uri="http://schemas.openxmlformats.org/drawingml/2006/table">
            <a:tbl>
              <a:tblPr>
                <a:tableStyleId>{5C22544A-7EE6-4342-B048-85BDC9FD1C3A}</a:tableStyleId>
              </a:tblPr>
              <a:tblGrid>
                <a:gridCol w="1498179">
                  <a:extLst>
                    <a:ext uri="{9D8B030D-6E8A-4147-A177-3AD203B41FA5}">
                      <a16:colId xmlns:a16="http://schemas.microsoft.com/office/drawing/2014/main" val="3017974703"/>
                    </a:ext>
                  </a:extLst>
                </a:gridCol>
                <a:gridCol w="2318451">
                  <a:extLst>
                    <a:ext uri="{9D8B030D-6E8A-4147-A177-3AD203B41FA5}">
                      <a16:colId xmlns:a16="http://schemas.microsoft.com/office/drawing/2014/main" val="4054329547"/>
                    </a:ext>
                  </a:extLst>
                </a:gridCol>
                <a:gridCol w="2622670">
                  <a:extLst>
                    <a:ext uri="{9D8B030D-6E8A-4147-A177-3AD203B41FA5}">
                      <a16:colId xmlns:a16="http://schemas.microsoft.com/office/drawing/2014/main" val="1976070478"/>
                    </a:ext>
                  </a:extLst>
                </a:gridCol>
                <a:gridCol w="2406287">
                  <a:extLst>
                    <a:ext uri="{9D8B030D-6E8A-4147-A177-3AD203B41FA5}">
                      <a16:colId xmlns:a16="http://schemas.microsoft.com/office/drawing/2014/main" val="2540247104"/>
                    </a:ext>
                  </a:extLst>
                </a:gridCol>
                <a:gridCol w="2762480">
                  <a:extLst>
                    <a:ext uri="{9D8B030D-6E8A-4147-A177-3AD203B41FA5}">
                      <a16:colId xmlns:a16="http://schemas.microsoft.com/office/drawing/2014/main" val="1036485858"/>
                    </a:ext>
                  </a:extLst>
                </a:gridCol>
              </a:tblGrid>
              <a:tr h="308593">
                <a:tc gridSpan="5">
                  <a:txBody>
                    <a:bodyPr/>
                    <a:lstStyle/>
                    <a:p>
                      <a:pPr algn="ctr">
                        <a:lnSpc>
                          <a:spcPct val="107000"/>
                        </a:lnSpc>
                        <a:spcAft>
                          <a:spcPts val="800"/>
                        </a:spcAft>
                      </a:pPr>
                      <a:r>
                        <a:rPr lang="fr-FR" sz="2200" b="1" kern="100" dirty="0">
                          <a:effectLst/>
                        </a:rPr>
                        <a:t>PPA Essaimage Respiration Mobilité</a:t>
                      </a:r>
                      <a:endParaRPr lang="fr-FR" sz="22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66599468"/>
                  </a:ext>
                </a:extLst>
              </a:tr>
              <a:tr h="754601">
                <a:tc>
                  <a:txBody>
                    <a:bodyPr/>
                    <a:lstStyle/>
                    <a:p>
                      <a:endParaRPr lang="fr-FR" dirty="0"/>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fr-FR" sz="1800" b="1" dirty="0"/>
                        <a:t>PPA pour tous Ancienneté 5 ans</a:t>
                      </a: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fr-FR" sz="1800" b="1" dirty="0"/>
                        <a:t>Essaimage pour tous Ancienneté 5 ans</a:t>
                      </a: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fr-FR" sz="1800" b="1" dirty="0"/>
                        <a:t>Respiration pour tous Ancienneté 10 ans</a:t>
                      </a: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fr-FR" sz="1800" b="1" dirty="0"/>
                        <a:t>Congés mobilité     Métier en décroissance Ancienneté 10 ans       ACO uniquement</a:t>
                      </a: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2037918529"/>
                  </a:ext>
                </a:extLst>
              </a:tr>
              <a:tr h="1514404">
                <a:tc>
                  <a:txBody>
                    <a:bodyPr/>
                    <a:lstStyle/>
                    <a:p>
                      <a:pPr algn="ctr">
                        <a:lnSpc>
                          <a:spcPct val="107000"/>
                        </a:lnSpc>
                        <a:spcAft>
                          <a:spcPts val="800"/>
                        </a:spcAft>
                      </a:pPr>
                      <a:r>
                        <a:rPr lang="fr-FR" sz="1600" b="1" kern="100" dirty="0">
                          <a:effectLst/>
                        </a:rPr>
                        <a:t>Objet du dispositif</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07000"/>
                        </a:lnSpc>
                        <a:spcAft>
                          <a:spcPts val="800"/>
                        </a:spcAft>
                      </a:pPr>
                      <a:r>
                        <a:rPr lang="fr-FR" sz="1600" b="1" kern="100" dirty="0">
                          <a:effectLst/>
                        </a:rPr>
                        <a:t>Exercer une activité professionnelle dans une autre entreprise</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S'engager dans une création ou reprise d'entreprise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Faire une pause rémunérée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 Activité professionnelle dans une autre entreprise                       </a:t>
                      </a:r>
                      <a:br>
                        <a:rPr lang="fr-FR" sz="1600" b="1" kern="100">
                          <a:effectLst/>
                        </a:rPr>
                      </a:br>
                      <a:r>
                        <a:rPr lang="fr-FR" sz="1600" b="1" kern="100">
                          <a:effectLst/>
                        </a:rPr>
                        <a:t>• Ou création ou reprise d'entreprise                   </a:t>
                      </a:r>
                      <a:br>
                        <a:rPr lang="fr-FR" sz="1600" b="1" kern="100">
                          <a:effectLst/>
                        </a:rPr>
                      </a:br>
                      <a:r>
                        <a:rPr lang="fr-FR" sz="1600" b="1" kern="100">
                          <a:effectLst/>
                        </a:rPr>
                        <a:t>• Ou formation de reconversion hors Groupe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870411041"/>
                  </a:ext>
                </a:extLst>
              </a:tr>
              <a:tr h="405446">
                <a:tc>
                  <a:txBody>
                    <a:bodyPr/>
                    <a:lstStyle/>
                    <a:p>
                      <a:pPr algn="ctr">
                        <a:lnSpc>
                          <a:spcPct val="107000"/>
                        </a:lnSpc>
                        <a:spcAft>
                          <a:spcPts val="800"/>
                        </a:spcAft>
                      </a:pPr>
                      <a:r>
                        <a:rPr lang="fr-FR" sz="1600" b="1" kern="100">
                          <a:effectLst/>
                        </a:rPr>
                        <a:t>Durée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07000"/>
                        </a:lnSpc>
                        <a:spcAft>
                          <a:spcPts val="800"/>
                        </a:spcAft>
                      </a:pPr>
                      <a:r>
                        <a:rPr lang="fr-FR" sz="1600" b="1" kern="100">
                          <a:effectLst/>
                        </a:rPr>
                        <a:t>11 mois maxi</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9 mois puis jusqu'à 2 ans</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De 3 mois mini à 9 mois maxi</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De 12 à 15 mois suivant l'äge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43023582"/>
                  </a:ext>
                </a:extLst>
              </a:tr>
              <a:tr h="1039949">
                <a:tc>
                  <a:txBody>
                    <a:bodyPr/>
                    <a:lstStyle/>
                    <a:p>
                      <a:pPr algn="ctr">
                        <a:lnSpc>
                          <a:spcPct val="107000"/>
                        </a:lnSpc>
                        <a:spcAft>
                          <a:spcPts val="800"/>
                        </a:spcAft>
                      </a:pPr>
                      <a:r>
                        <a:rPr lang="fr-FR" sz="1600" b="1" kern="100" dirty="0">
                          <a:effectLst/>
                        </a:rPr>
                        <a:t> Condition d’entrée</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07000"/>
                        </a:lnSpc>
                        <a:spcAft>
                          <a:spcPts val="800"/>
                        </a:spcAft>
                      </a:pPr>
                      <a:r>
                        <a:rPr lang="fr-FR" sz="1600" b="1" kern="100" dirty="0">
                          <a:effectLst/>
                        </a:rPr>
                        <a:t>PPA pour tous Ancienneté 5 ans</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Essaimage pour tous Ancienneté 5 ans</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Respiration pour tous Ancienneté 10 ans</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Congés mobilité     Métier en </a:t>
                      </a:r>
                      <a:r>
                        <a:rPr lang="fr-FR" sz="1600" b="1" kern="100">
                          <a:effectLst/>
                        </a:rPr>
                        <a:t>décroissance Ancienneté </a:t>
                      </a:r>
                      <a:r>
                        <a:rPr lang="fr-FR" sz="1600" b="1" kern="100" dirty="0">
                          <a:effectLst/>
                        </a:rPr>
                        <a:t>10 ans       ACO uniquement</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861305854"/>
                  </a:ext>
                </a:extLst>
              </a:tr>
              <a:tr h="608477">
                <a:tc>
                  <a:txBody>
                    <a:bodyPr/>
                    <a:lstStyle/>
                    <a:p>
                      <a:pPr algn="ctr">
                        <a:lnSpc>
                          <a:spcPct val="107000"/>
                        </a:lnSpc>
                        <a:spcAft>
                          <a:spcPts val="800"/>
                        </a:spcAft>
                      </a:pPr>
                      <a:r>
                        <a:rPr lang="fr-FR" sz="1600" b="1" kern="100" dirty="0">
                          <a:effectLst/>
                        </a:rPr>
                        <a:t>Rémunération</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07000"/>
                        </a:lnSpc>
                        <a:spcAft>
                          <a:spcPts val="800"/>
                        </a:spcAft>
                      </a:pPr>
                      <a:r>
                        <a:rPr lang="fr-FR" sz="1600" b="1" kern="100">
                          <a:effectLst/>
                        </a:rPr>
                        <a:t> </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Allocation de 70% du TPS libéré pendant la durée d e l’essaimage</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50% à 70% de la rémunération</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Allocation de 80% de la rémunération pendant la durée du congé mobilité</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752465417"/>
                  </a:ext>
                </a:extLst>
              </a:tr>
              <a:tr h="1514404">
                <a:tc>
                  <a:txBody>
                    <a:bodyPr/>
                    <a:lstStyle/>
                    <a:p>
                      <a:pPr algn="ctr">
                        <a:lnSpc>
                          <a:spcPct val="107000"/>
                        </a:lnSpc>
                        <a:spcAft>
                          <a:spcPts val="800"/>
                        </a:spcAft>
                      </a:pPr>
                      <a:r>
                        <a:rPr lang="fr-FR" sz="1600" b="1" kern="100" dirty="0">
                          <a:effectLst/>
                        </a:rPr>
                        <a:t>Issue du dispositif</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lnSpc>
                          <a:spcPct val="107000"/>
                        </a:lnSpc>
                        <a:spcAft>
                          <a:spcPts val="800"/>
                        </a:spcAft>
                      </a:pPr>
                      <a:r>
                        <a:rPr lang="fr-FR" sz="1600" b="1" kern="100">
                          <a:effectLst/>
                        </a:rPr>
                        <a:t>Congé sabbatique/Disponibilité puis démission ou réintégration dans le Groupe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a:effectLst/>
                        </a:rPr>
                        <a:t>Congé sabbatique/Disponibilité puis démission ou réintégration dans le Groupe ou congé création d'entreprise</a:t>
                      </a:r>
                      <a:endParaRPr lang="fr-FR" sz="1600" b="1" kern="10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Réintégration dans le groupe</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lnSpc>
                          <a:spcPct val="107000"/>
                        </a:lnSpc>
                        <a:spcAft>
                          <a:spcPts val="800"/>
                        </a:spcAft>
                      </a:pPr>
                      <a:r>
                        <a:rPr lang="fr-FR" sz="1600" b="1" kern="100" dirty="0">
                          <a:effectLst/>
                        </a:rPr>
                        <a:t>Rupture du contrat de travail d'un commun accord à l'issue du congé</a:t>
                      </a:r>
                      <a:endParaRPr lang="fr-FR" sz="16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261" marR="6261" marT="626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58988503"/>
                  </a:ext>
                </a:extLst>
              </a:tr>
            </a:tbl>
          </a:graphicData>
        </a:graphic>
      </p:graphicFrame>
    </p:spTree>
    <p:extLst>
      <p:ext uri="{BB962C8B-B14F-4D97-AF65-F5344CB8AC3E}">
        <p14:creationId xmlns:p14="http://schemas.microsoft.com/office/powerpoint/2010/main" val="1696533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C2ADFC5A-F66D-D188-691B-82E217A71B97}"/>
              </a:ext>
            </a:extLst>
          </p:cNvPr>
          <p:cNvGraphicFramePr>
            <a:graphicFrameLocks noGrp="1"/>
          </p:cNvGraphicFramePr>
          <p:nvPr>
            <p:ph idx="1"/>
            <p:extLst>
              <p:ext uri="{D42A27DB-BD31-4B8C-83A1-F6EECF244321}">
                <p14:modId xmlns:p14="http://schemas.microsoft.com/office/powerpoint/2010/main" val="2156349751"/>
              </p:ext>
            </p:extLst>
          </p:nvPr>
        </p:nvGraphicFramePr>
        <p:xfrm>
          <a:off x="375385" y="336884"/>
          <a:ext cx="11473316" cy="6173170"/>
        </p:xfrm>
        <a:graphic>
          <a:graphicData uri="http://schemas.openxmlformats.org/drawingml/2006/table">
            <a:tbl>
              <a:tblPr>
                <a:tableStyleId>{5C22544A-7EE6-4342-B048-85BDC9FD1C3A}</a:tableStyleId>
              </a:tblPr>
              <a:tblGrid>
                <a:gridCol w="1560016">
                  <a:extLst>
                    <a:ext uri="{9D8B030D-6E8A-4147-A177-3AD203B41FA5}">
                      <a16:colId xmlns:a16="http://schemas.microsoft.com/office/drawing/2014/main" val="2686269846"/>
                    </a:ext>
                  </a:extLst>
                </a:gridCol>
                <a:gridCol w="1433456">
                  <a:extLst>
                    <a:ext uri="{9D8B030D-6E8A-4147-A177-3AD203B41FA5}">
                      <a16:colId xmlns:a16="http://schemas.microsoft.com/office/drawing/2014/main" val="620914919"/>
                    </a:ext>
                  </a:extLst>
                </a:gridCol>
                <a:gridCol w="1450727">
                  <a:extLst>
                    <a:ext uri="{9D8B030D-6E8A-4147-A177-3AD203B41FA5}">
                      <a16:colId xmlns:a16="http://schemas.microsoft.com/office/drawing/2014/main" val="2418163844"/>
                    </a:ext>
                  </a:extLst>
                </a:gridCol>
                <a:gridCol w="1450727">
                  <a:extLst>
                    <a:ext uri="{9D8B030D-6E8A-4147-A177-3AD203B41FA5}">
                      <a16:colId xmlns:a16="http://schemas.microsoft.com/office/drawing/2014/main" val="2600620315"/>
                    </a:ext>
                  </a:extLst>
                </a:gridCol>
                <a:gridCol w="1433456">
                  <a:extLst>
                    <a:ext uri="{9D8B030D-6E8A-4147-A177-3AD203B41FA5}">
                      <a16:colId xmlns:a16="http://schemas.microsoft.com/office/drawing/2014/main" val="2318876868"/>
                    </a:ext>
                  </a:extLst>
                </a:gridCol>
                <a:gridCol w="1398915">
                  <a:extLst>
                    <a:ext uri="{9D8B030D-6E8A-4147-A177-3AD203B41FA5}">
                      <a16:colId xmlns:a16="http://schemas.microsoft.com/office/drawing/2014/main" val="3325378705"/>
                    </a:ext>
                  </a:extLst>
                </a:gridCol>
                <a:gridCol w="1571621">
                  <a:extLst>
                    <a:ext uri="{9D8B030D-6E8A-4147-A177-3AD203B41FA5}">
                      <a16:colId xmlns:a16="http://schemas.microsoft.com/office/drawing/2014/main" val="1481656612"/>
                    </a:ext>
                  </a:extLst>
                </a:gridCol>
                <a:gridCol w="1174398">
                  <a:extLst>
                    <a:ext uri="{9D8B030D-6E8A-4147-A177-3AD203B41FA5}">
                      <a16:colId xmlns:a16="http://schemas.microsoft.com/office/drawing/2014/main" val="2206085038"/>
                    </a:ext>
                  </a:extLst>
                </a:gridCol>
              </a:tblGrid>
              <a:tr h="565931">
                <a:tc gridSpan="8">
                  <a:txBody>
                    <a:bodyPr/>
                    <a:lstStyle/>
                    <a:p>
                      <a:pPr algn="l" fontAlgn="ctr"/>
                      <a:r>
                        <a:rPr lang="fr-FR" sz="2400" b="1" u="none" strike="noStrike" dirty="0">
                          <a:effectLst/>
                        </a:rPr>
                        <a:t>Mobilité interne à l'initiative du salarié*</a:t>
                      </a:r>
                      <a:endParaRPr lang="fr-FR" sz="24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344954010"/>
                  </a:ext>
                </a:extLst>
              </a:tr>
              <a:tr h="349192">
                <a:tc gridSpan="2">
                  <a:txBody>
                    <a:bodyPr/>
                    <a:lstStyle/>
                    <a:p>
                      <a:pPr algn="l" fontAlgn="ctr"/>
                      <a:r>
                        <a:rPr lang="fr-FR" sz="1800" u="none" strike="noStrike" dirty="0">
                          <a:effectLst/>
                        </a:rPr>
                        <a:t>Montant en brut</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fr-FR" sz="1800" b="0" i="0" u="none" strike="noStrike" dirty="0">
                        <a:solidFill>
                          <a:srgbClr val="000000"/>
                        </a:solidFill>
                        <a:effectLst/>
                        <a:latin typeface="Calibri" panose="020F0502020204030204" pitchFamily="34" charset="0"/>
                      </a:endParaRPr>
                    </a:p>
                  </a:txBody>
                  <a:tcPr marL="6350" marR="6350" marT="6350" marB="0" anchor="ctr"/>
                </a:tc>
                <a:tc rowSpan="2" gridSpan="2">
                  <a:txBody>
                    <a:bodyPr/>
                    <a:lstStyle/>
                    <a:p>
                      <a:pPr algn="ctr" fontAlgn="ctr"/>
                      <a:r>
                        <a:rPr lang="fr-FR" sz="1800" b="1" u="none" strike="noStrike" dirty="0">
                          <a:effectLst/>
                        </a:rPr>
                        <a:t>Émergeants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rowSpan="2" hMerge="1">
                  <a:txBody>
                    <a:bodyPr/>
                    <a:lstStyle/>
                    <a:p>
                      <a:endParaRPr lang="fr-FR"/>
                    </a:p>
                  </a:txBody>
                  <a:tcPr/>
                </a:tc>
                <a:tc rowSpan="2" gridSpan="2">
                  <a:txBody>
                    <a:bodyPr/>
                    <a:lstStyle/>
                    <a:p>
                      <a:pPr algn="ctr" fontAlgn="ctr"/>
                      <a:r>
                        <a:rPr lang="fr-FR" sz="1800" b="1" u="none" strike="noStrike" dirty="0">
                          <a:effectLst/>
                        </a:rPr>
                        <a:t>A l'équilibre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rowSpan="2" hMerge="1">
                  <a:txBody>
                    <a:bodyPr/>
                    <a:lstStyle/>
                    <a:p>
                      <a:endParaRPr lang="fr-FR"/>
                    </a:p>
                  </a:txBody>
                  <a:tcPr/>
                </a:tc>
                <a:tc rowSpan="2" gridSpan="2">
                  <a:txBody>
                    <a:bodyPr/>
                    <a:lstStyle/>
                    <a:p>
                      <a:pPr algn="ctr" fontAlgn="ctr"/>
                      <a:r>
                        <a:rPr lang="fr-FR" sz="1800" b="1" u="none" strike="noStrike" dirty="0">
                          <a:effectLst/>
                        </a:rPr>
                        <a:t>En décroissance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FF"/>
                    </a:solidFill>
                  </a:tcPr>
                </a:tc>
                <a:tc rowSpan="2" hMerge="1">
                  <a:txBody>
                    <a:bodyPr/>
                    <a:lstStyle/>
                    <a:p>
                      <a:endParaRPr lang="fr-FR"/>
                    </a:p>
                  </a:txBody>
                  <a:tcPr/>
                </a:tc>
                <a:extLst>
                  <a:ext uri="{0D108BD9-81ED-4DB2-BD59-A6C34878D82A}">
                    <a16:rowId xmlns:a16="http://schemas.microsoft.com/office/drawing/2014/main" val="4004171640"/>
                  </a:ext>
                </a:extLst>
              </a:tr>
              <a:tr h="349192">
                <a:tc gridSpan="2">
                  <a:txBody>
                    <a:bodyPr/>
                    <a:lstStyle/>
                    <a:p>
                      <a:pPr algn="l" fontAlgn="ctr"/>
                      <a:r>
                        <a:rPr lang="fr-FR" sz="1800" b="1" u="none" strike="noStrike" dirty="0">
                          <a:effectLst/>
                        </a:rPr>
                        <a:t>Métier d'Origine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pPr algn="ctr" fontAlgn="ctr"/>
                      <a:endParaRPr lang="fr-FR" sz="1800" b="0" i="0" u="none" strike="noStrike" dirty="0">
                        <a:solidFill>
                          <a:srgbClr val="000000"/>
                        </a:solidFill>
                        <a:effectLst/>
                        <a:latin typeface="Calibri" panose="020F0502020204030204" pitchFamily="34" charset="0"/>
                      </a:endParaRPr>
                    </a:p>
                  </a:txBody>
                  <a:tcPr marL="6350" marR="6350" marT="6350" marB="0" anchor="ctr"/>
                </a:tc>
                <a:tc gridSpan="2"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1569820500"/>
                  </a:ext>
                </a:extLst>
              </a:tr>
              <a:tr h="698382">
                <a:tc gridSpan="2">
                  <a:txBody>
                    <a:bodyPr/>
                    <a:lstStyle/>
                    <a:p>
                      <a:pPr algn="ctr" fontAlgn="ct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fr-FR"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ctr"/>
                      <a:r>
                        <a:rPr lang="fr-FR" sz="1800" u="none" strike="noStrike">
                          <a:effectLst/>
                        </a:rPr>
                        <a:t>Dans la même société</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u="none" strike="noStrike" dirty="0">
                          <a:effectLst/>
                        </a:rPr>
                        <a:t>Entre sociétés</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u="none" strike="noStrike">
                          <a:effectLst/>
                        </a:rPr>
                        <a:t>Dans la même société</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u="none" strike="noStrike">
                          <a:effectLst/>
                        </a:rPr>
                        <a:t>Entre sociétés</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u="none" strike="noStrike">
                          <a:effectLst/>
                        </a:rPr>
                        <a:t>Dans la même société</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u="none" strike="noStrike" dirty="0">
                          <a:effectLst/>
                        </a:rPr>
                        <a:t>Entre sociétés</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53883358"/>
                  </a:ext>
                </a:extLst>
              </a:tr>
              <a:tr h="698382">
                <a:tc rowSpan="2">
                  <a:txBody>
                    <a:bodyPr/>
                    <a:lstStyle/>
                    <a:p>
                      <a:pPr algn="ctr" fontAlgn="ctr"/>
                      <a:r>
                        <a:rPr lang="fr-FR" sz="1800" b="1" u="none" strike="noStrike" dirty="0">
                          <a:effectLst/>
                        </a:rPr>
                        <a:t>En décroissance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FF"/>
                    </a:solidFill>
                  </a:tcPr>
                </a:tc>
                <a:tc>
                  <a:txBody>
                    <a:bodyPr/>
                    <a:lstStyle/>
                    <a:p>
                      <a:pPr algn="ctr" fontAlgn="ctr"/>
                      <a:r>
                        <a:rPr lang="fr-FR" sz="1800" u="none" strike="noStrike" dirty="0">
                          <a:effectLst/>
                        </a:rPr>
                        <a:t>Avec Orange Perspective</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10 000 €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15 000 €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8 000 €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15 000 €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gridSpan="2">
                  <a:txBody>
                    <a:bodyPr/>
                    <a:lstStyle/>
                    <a:p>
                      <a:pPr algn="ctr" fontAlgn="ctr"/>
                      <a:r>
                        <a:rPr lang="fr-FR" sz="1800" u="none" strike="noStrike" dirty="0">
                          <a:effectLst/>
                        </a:rPr>
                        <a:t>Accompagnement exceptionnel**</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2" hMerge="1">
                  <a:txBody>
                    <a:bodyPr/>
                    <a:lstStyle/>
                    <a:p>
                      <a:endParaRPr lang="fr-FR"/>
                    </a:p>
                  </a:txBody>
                  <a:tcPr/>
                </a:tc>
                <a:extLst>
                  <a:ext uri="{0D108BD9-81ED-4DB2-BD59-A6C34878D82A}">
                    <a16:rowId xmlns:a16="http://schemas.microsoft.com/office/drawing/2014/main" val="1602229252"/>
                  </a:ext>
                </a:extLst>
              </a:tr>
              <a:tr h="349192">
                <a:tc vMerge="1">
                  <a:txBody>
                    <a:bodyPr/>
                    <a:lstStyle/>
                    <a:p>
                      <a:endParaRPr lang="fr-FR"/>
                    </a:p>
                  </a:txBody>
                  <a:tcPr/>
                </a:tc>
                <a:tc>
                  <a:txBody>
                    <a:bodyPr/>
                    <a:lstStyle/>
                    <a:p>
                      <a:pPr algn="ctr" fontAlgn="ctr"/>
                      <a:r>
                        <a:rPr lang="fr-FR" sz="1800" u="none" strike="noStrike">
                          <a:effectLst/>
                        </a:rPr>
                        <a:t>Mobilité</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5 000 €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10 000 €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4 000 €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8 000 €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3392432574"/>
                  </a:ext>
                </a:extLst>
              </a:tr>
              <a:tr h="698382">
                <a:tc rowSpan="2">
                  <a:txBody>
                    <a:bodyPr/>
                    <a:lstStyle/>
                    <a:p>
                      <a:pPr algn="ctr" fontAlgn="ctr"/>
                      <a:r>
                        <a:rPr lang="fr-FR" sz="1800" b="1" u="none" strike="noStrike" dirty="0">
                          <a:effectLst/>
                        </a:rPr>
                        <a:t>A l'équilibre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ctr" fontAlgn="ctr"/>
                      <a:r>
                        <a:rPr lang="fr-FR" sz="1800" u="none" strike="noStrike">
                          <a:effectLst/>
                        </a:rPr>
                        <a:t>Avec Orange Perspective</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10 000 €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solidFill>
                            <a:srgbClr val="FF0000"/>
                          </a:solidFill>
                          <a:effectLst/>
                          <a:highlight>
                            <a:srgbClr val="FFFF00"/>
                          </a:highlight>
                        </a:rPr>
                        <a:t>15 000 €</a:t>
                      </a:r>
                      <a:endParaRPr lang="fr-FR" sz="1800" b="1" i="0" u="none" strike="noStrike" dirty="0">
                        <a:solidFill>
                          <a:srgbClr val="FF0000"/>
                        </a:solidFill>
                        <a:effectLst/>
                        <a:highlight>
                          <a:srgbClr val="FFFF00"/>
                        </a:highligh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gridSpan="2">
                  <a:txBody>
                    <a:bodyPr/>
                    <a:lstStyle/>
                    <a:p>
                      <a:pPr algn="ctr" fontAlgn="ctr"/>
                      <a:r>
                        <a:rPr lang="fr-FR" sz="1800" u="none" strike="noStrike" dirty="0">
                          <a:effectLst/>
                        </a:rPr>
                        <a:t>Accompagnement exceptionnel**</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hMerge="1">
                  <a:txBody>
                    <a:bodyPr/>
                    <a:lstStyle/>
                    <a:p>
                      <a:endParaRPr lang="fr-FR"/>
                    </a:p>
                  </a:txBody>
                  <a:tcPr/>
                </a:tc>
                <a:tc rowSpan="4" gridSpan="2">
                  <a:txBody>
                    <a:bodyPr/>
                    <a:lstStyle/>
                    <a:p>
                      <a:pPr algn="ctr" fontAlgn="ctr"/>
                      <a:r>
                        <a:rPr lang="fr-FR" sz="1800" u="none" strike="noStrike" dirty="0">
                          <a:effectLst/>
                        </a:rPr>
                        <a:t>(**) Pour les postes présentant des difficultés particulières de comblement, dans le cadre d'une décision managériale à double niveau</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hMerge="1">
                  <a:txBody>
                    <a:bodyPr/>
                    <a:lstStyle/>
                    <a:p>
                      <a:endParaRPr lang="fr-FR"/>
                    </a:p>
                  </a:txBody>
                  <a:tcPr/>
                </a:tc>
                <a:extLst>
                  <a:ext uri="{0D108BD9-81ED-4DB2-BD59-A6C34878D82A}">
                    <a16:rowId xmlns:a16="http://schemas.microsoft.com/office/drawing/2014/main" val="1756152837"/>
                  </a:ext>
                </a:extLst>
              </a:tr>
              <a:tr h="349192">
                <a:tc vMerge="1">
                  <a:txBody>
                    <a:bodyPr/>
                    <a:lstStyle/>
                    <a:p>
                      <a:endParaRPr lang="fr-FR"/>
                    </a:p>
                  </a:txBody>
                  <a:tcPr/>
                </a:tc>
                <a:tc>
                  <a:txBody>
                    <a:bodyPr/>
                    <a:lstStyle/>
                    <a:p>
                      <a:pPr algn="ctr" fontAlgn="ctr"/>
                      <a:r>
                        <a:rPr lang="fr-FR" sz="1800" u="none" strike="noStrike">
                          <a:effectLst/>
                        </a:rPr>
                        <a:t>Mobilité</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gridSpan="2">
                  <a:txBody>
                    <a:bodyPr/>
                    <a:lstStyle/>
                    <a:p>
                      <a:pPr algn="ctr" fontAlgn="ctr"/>
                      <a:r>
                        <a:rPr lang="fr-FR" sz="1800" u="none" strike="noStrike" dirty="0">
                          <a:effectLst/>
                        </a:rPr>
                        <a:t>Accompagnement exceptionnel**</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gridSpan="2"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2592171964"/>
                  </a:ext>
                </a:extLst>
              </a:tr>
              <a:tr h="698382">
                <a:tc rowSpan="2">
                  <a:txBody>
                    <a:bodyPr/>
                    <a:lstStyle/>
                    <a:p>
                      <a:pPr algn="ctr" fontAlgn="ctr"/>
                      <a:r>
                        <a:rPr lang="fr-FR" sz="1800" b="1" u="none" strike="noStrike" dirty="0">
                          <a:effectLst/>
                          <a:highlight>
                            <a:srgbClr val="FFFF00"/>
                          </a:highlight>
                        </a:rPr>
                        <a:t>É</a:t>
                      </a:r>
                      <a:r>
                        <a:rPr lang="fr-FR" sz="1800" b="1" u="none" strike="noStrike" dirty="0">
                          <a:effectLst/>
                        </a:rPr>
                        <a:t>mergeant</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fontAlgn="ctr"/>
                      <a:r>
                        <a:rPr lang="fr-FR" sz="1800" u="none" strike="noStrike">
                          <a:effectLst/>
                        </a:rPr>
                        <a:t>Avec Orange Perspective</a:t>
                      </a:r>
                      <a:endParaRPr lang="fr-FR" sz="18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2" gridSpan="4">
                  <a:txBody>
                    <a:bodyPr/>
                    <a:lstStyle/>
                    <a:p>
                      <a:pPr algn="ctr" fontAlgn="ctr"/>
                      <a:r>
                        <a:rPr lang="fr-FR" sz="1800" u="none" strike="noStrike" dirty="0">
                          <a:effectLst/>
                        </a:rPr>
                        <a:t>Accompagnement exceptionnel**</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2" hMerge="1">
                  <a:txBody>
                    <a:bodyPr/>
                    <a:lstStyle/>
                    <a:p>
                      <a:endParaRPr lang="fr-FR"/>
                    </a:p>
                  </a:txBody>
                  <a:tcPr/>
                </a:tc>
                <a:tc rowSpan="2" hMerge="1">
                  <a:txBody>
                    <a:bodyPr/>
                    <a:lstStyle/>
                    <a:p>
                      <a:endParaRPr lang="fr-FR"/>
                    </a:p>
                  </a:txBody>
                  <a:tcPr/>
                </a:tc>
                <a:tc rowSpan="2" hMerge="1">
                  <a:txBody>
                    <a:bodyPr/>
                    <a:lstStyle/>
                    <a:p>
                      <a:endParaRPr lang="fr-FR"/>
                    </a:p>
                  </a:txBody>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1600083803"/>
                  </a:ext>
                </a:extLst>
              </a:tr>
              <a:tr h="349192">
                <a:tc vMerge="1">
                  <a:txBody>
                    <a:bodyPr/>
                    <a:lstStyle/>
                    <a:p>
                      <a:endParaRPr lang="fr-FR"/>
                    </a:p>
                  </a:txBody>
                  <a:tcPr/>
                </a:tc>
                <a:tc>
                  <a:txBody>
                    <a:bodyPr/>
                    <a:lstStyle/>
                    <a:p>
                      <a:pPr algn="ctr" fontAlgn="ctr"/>
                      <a:r>
                        <a:rPr lang="fr-FR" sz="1800" u="none" strike="noStrike" dirty="0">
                          <a:effectLst/>
                        </a:rPr>
                        <a:t>Mobilité</a:t>
                      </a:r>
                      <a:endParaRPr lang="fr-FR" sz="1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gridSpan="4" vMerge="1">
                  <a:txBody>
                    <a:bodyPr/>
                    <a:lstStyle/>
                    <a:p>
                      <a:endParaRPr lang="fr-FR"/>
                    </a:p>
                  </a:txBody>
                  <a:tcPr/>
                </a:tc>
                <a:tc hMerge="1" vMerge="1">
                  <a:txBody>
                    <a:bodyPr/>
                    <a:lstStyle/>
                    <a:p>
                      <a:endParaRPr lang="fr-FR"/>
                    </a:p>
                  </a:txBody>
                  <a:tcPr/>
                </a:tc>
                <a:tc hMerge="1" vMerge="1">
                  <a:txBody>
                    <a:bodyPr/>
                    <a:lstStyle/>
                    <a:p>
                      <a:endParaRPr lang="fr-FR"/>
                    </a:p>
                  </a:txBody>
                  <a:tcPr/>
                </a:tc>
                <a:tc hMerge="1" vMerge="1">
                  <a:txBody>
                    <a:bodyPr/>
                    <a:lstStyle/>
                    <a:p>
                      <a:endParaRPr lang="fr-FR"/>
                    </a:p>
                  </a:txBody>
                  <a:tcPr/>
                </a:tc>
                <a:tc gridSpan="2" vMerge="1">
                  <a:txBody>
                    <a:bodyPr/>
                    <a:lstStyle/>
                    <a:p>
                      <a:endParaRPr lang="fr-FR"/>
                    </a:p>
                  </a:txBody>
                  <a:tcPr/>
                </a:tc>
                <a:tc hMerge="1" vMerge="1">
                  <a:txBody>
                    <a:bodyPr/>
                    <a:lstStyle/>
                    <a:p>
                      <a:endParaRPr lang="fr-FR"/>
                    </a:p>
                  </a:txBody>
                  <a:tcPr/>
                </a:tc>
                <a:extLst>
                  <a:ext uri="{0D108BD9-81ED-4DB2-BD59-A6C34878D82A}">
                    <a16:rowId xmlns:a16="http://schemas.microsoft.com/office/drawing/2014/main" val="1501322879"/>
                  </a:ext>
                </a:extLst>
              </a:tr>
              <a:tr h="861953">
                <a:tc gridSpan="8">
                  <a:txBody>
                    <a:bodyPr/>
                    <a:lstStyle/>
                    <a:p>
                      <a:pPr algn="l" fontAlgn="ctr"/>
                      <a:r>
                        <a:rPr lang="fr-FR" sz="1100" b="1" u="none" strike="noStrike" dirty="0">
                          <a:effectLst/>
                        </a:rPr>
                        <a:t> </a:t>
                      </a:r>
                      <a:r>
                        <a:rPr lang="fr-FR" sz="1600" b="1" u="none" strike="noStrike" dirty="0">
                          <a:effectLst/>
                        </a:rPr>
                        <a:t>(*)Ces dispositions se substituent aux dispositions de Décision n 14 du 1er octobre 2014 concernant la prime de mobilité fonctionnelle, l’accompagnement exceptionnel, la prime de parcours de professionnalisation</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hMerge="1">
                  <a:txBody>
                    <a:bodyPr/>
                    <a:lstStyle/>
                    <a:p>
                      <a:pPr algn="ctr" fontAlgn="ctr"/>
                      <a:endParaRPr lang="fr-FR" sz="11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ctr"/>
                      <a:endParaRPr lang="fr-FR"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51648359"/>
                  </a:ext>
                </a:extLst>
              </a:tr>
            </a:tbl>
          </a:graphicData>
        </a:graphic>
      </p:graphicFrame>
    </p:spTree>
    <p:extLst>
      <p:ext uri="{BB962C8B-B14F-4D97-AF65-F5344CB8AC3E}">
        <p14:creationId xmlns:p14="http://schemas.microsoft.com/office/powerpoint/2010/main" val="1281337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a:extLst>
              <a:ext uri="{FF2B5EF4-FFF2-40B4-BE49-F238E27FC236}">
                <a16:creationId xmlns:a16="http://schemas.microsoft.com/office/drawing/2014/main" id="{471DECD7-701E-F1C8-69DE-BE147A0D8A62}"/>
              </a:ext>
            </a:extLst>
          </p:cNvPr>
          <p:cNvGraphicFramePr>
            <a:graphicFrameLocks noGrp="1"/>
          </p:cNvGraphicFramePr>
          <p:nvPr>
            <p:extLst>
              <p:ext uri="{D42A27DB-BD31-4B8C-83A1-F6EECF244321}">
                <p14:modId xmlns:p14="http://schemas.microsoft.com/office/powerpoint/2010/main" val="1708345350"/>
              </p:ext>
            </p:extLst>
          </p:nvPr>
        </p:nvGraphicFramePr>
        <p:xfrm>
          <a:off x="211755" y="250257"/>
          <a:ext cx="11742821" cy="6268583"/>
        </p:xfrm>
        <a:graphic>
          <a:graphicData uri="http://schemas.openxmlformats.org/drawingml/2006/table">
            <a:tbl>
              <a:tblPr>
                <a:tableStyleId>{5C22544A-7EE6-4342-B048-85BDC9FD1C3A}</a:tableStyleId>
              </a:tblPr>
              <a:tblGrid>
                <a:gridCol w="1620841">
                  <a:extLst>
                    <a:ext uri="{9D8B030D-6E8A-4147-A177-3AD203B41FA5}">
                      <a16:colId xmlns:a16="http://schemas.microsoft.com/office/drawing/2014/main" val="3073496681"/>
                    </a:ext>
                  </a:extLst>
                </a:gridCol>
                <a:gridCol w="992351">
                  <a:extLst>
                    <a:ext uri="{9D8B030D-6E8A-4147-A177-3AD203B41FA5}">
                      <a16:colId xmlns:a16="http://schemas.microsoft.com/office/drawing/2014/main" val="3636910904"/>
                    </a:ext>
                  </a:extLst>
                </a:gridCol>
                <a:gridCol w="1587762">
                  <a:extLst>
                    <a:ext uri="{9D8B030D-6E8A-4147-A177-3AD203B41FA5}">
                      <a16:colId xmlns:a16="http://schemas.microsoft.com/office/drawing/2014/main" val="3890401108"/>
                    </a:ext>
                  </a:extLst>
                </a:gridCol>
                <a:gridCol w="1852389">
                  <a:extLst>
                    <a:ext uri="{9D8B030D-6E8A-4147-A177-3AD203B41FA5}">
                      <a16:colId xmlns:a16="http://schemas.microsoft.com/office/drawing/2014/main" val="4251363006"/>
                    </a:ext>
                  </a:extLst>
                </a:gridCol>
                <a:gridCol w="992351">
                  <a:extLst>
                    <a:ext uri="{9D8B030D-6E8A-4147-A177-3AD203B41FA5}">
                      <a16:colId xmlns:a16="http://schemas.microsoft.com/office/drawing/2014/main" val="1978144996"/>
                    </a:ext>
                  </a:extLst>
                </a:gridCol>
                <a:gridCol w="2184934">
                  <a:extLst>
                    <a:ext uri="{9D8B030D-6E8A-4147-A177-3AD203B41FA5}">
                      <a16:colId xmlns:a16="http://schemas.microsoft.com/office/drawing/2014/main" val="906054519"/>
                    </a:ext>
                  </a:extLst>
                </a:gridCol>
                <a:gridCol w="1463040">
                  <a:extLst>
                    <a:ext uri="{9D8B030D-6E8A-4147-A177-3AD203B41FA5}">
                      <a16:colId xmlns:a16="http://schemas.microsoft.com/office/drawing/2014/main" val="2078817522"/>
                    </a:ext>
                  </a:extLst>
                </a:gridCol>
                <a:gridCol w="1049153">
                  <a:extLst>
                    <a:ext uri="{9D8B030D-6E8A-4147-A177-3AD203B41FA5}">
                      <a16:colId xmlns:a16="http://schemas.microsoft.com/office/drawing/2014/main" val="391702199"/>
                    </a:ext>
                  </a:extLst>
                </a:gridCol>
              </a:tblGrid>
              <a:tr h="279737">
                <a:tc gridSpan="8">
                  <a:txBody>
                    <a:bodyPr/>
                    <a:lstStyle/>
                    <a:p>
                      <a:pPr algn="l" fontAlgn="ctr"/>
                      <a:r>
                        <a:rPr lang="fr-FR" sz="2000" b="1" u="none" strike="noStrike" dirty="0">
                          <a:effectLst/>
                          <a:latin typeface="+mn-lt"/>
                        </a:rPr>
                        <a:t>Accompagner les projets de reconversion professionnelle externe.  Congé de mobilité à l’initiative du salarié</a:t>
                      </a:r>
                      <a:endParaRPr lang="fr-FR" sz="2000" b="1" i="0" u="none" strike="noStrike" dirty="0">
                        <a:solidFill>
                          <a:srgbClr val="00000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95963716"/>
                  </a:ext>
                </a:extLst>
              </a:tr>
              <a:tr h="279737">
                <a:tc>
                  <a:txBody>
                    <a:bodyPr/>
                    <a:lstStyle/>
                    <a:p>
                      <a:pPr algn="ctr" fontAlgn="ctr"/>
                      <a:r>
                        <a:rPr lang="fr-FR" sz="1600" b="1" u="none" strike="noStrike" dirty="0">
                          <a:effectLst/>
                          <a:latin typeface="+mn-lt"/>
                        </a:rPr>
                        <a:t>Durée</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7">
                  <a:txBody>
                    <a:bodyPr/>
                    <a:lstStyle/>
                    <a:p>
                      <a:pPr algn="ctr" fontAlgn="ctr"/>
                      <a:r>
                        <a:rPr lang="fr-FR" sz="1600" b="1" u="none" strike="noStrike" dirty="0">
                          <a:effectLst/>
                          <a:latin typeface="+mn-lt"/>
                        </a:rPr>
                        <a:t>&lt; 50 ans = 12 mois //≥ 50 ans = 15 mois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384745369"/>
                  </a:ext>
                </a:extLst>
              </a:tr>
              <a:tr h="518960">
                <a:tc>
                  <a:txBody>
                    <a:bodyPr/>
                    <a:lstStyle/>
                    <a:p>
                      <a:pPr algn="ctr" fontAlgn="ctr"/>
                      <a:r>
                        <a:rPr lang="fr-FR" sz="1600" b="1" u="none" strike="noStrike" dirty="0">
                          <a:effectLst/>
                          <a:latin typeface="+mn-lt"/>
                        </a:rPr>
                        <a:t>Rémunération</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7">
                  <a:txBody>
                    <a:bodyPr/>
                    <a:lstStyle/>
                    <a:p>
                      <a:pPr algn="l" fontAlgn="ctr"/>
                      <a:r>
                        <a:rPr lang="fr-FR" sz="1600" b="1" u="none" strike="noStrike" dirty="0">
                          <a:effectLst/>
                          <a:latin typeface="+mn-lt"/>
                        </a:rPr>
                        <a:t>Perception d’une allocation mensuelle brute (cotisable et imposable) égale à 80% de la rémunération brute moyenne (SGB + part variable perçue au cours des 12 mois précédant l’entrée en congé de mobilité</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718780785"/>
                  </a:ext>
                </a:extLst>
              </a:tr>
              <a:tr h="279737">
                <a:tc rowSpan="4">
                  <a:txBody>
                    <a:bodyPr/>
                    <a:lstStyle/>
                    <a:p>
                      <a:pPr algn="ctr" fontAlgn="ctr"/>
                      <a:r>
                        <a:rPr lang="fr-FR" sz="1600" b="1" u="none" strike="noStrike" dirty="0">
                          <a:effectLst/>
                          <a:latin typeface="+mn-lt"/>
                        </a:rPr>
                        <a:t>Rémunération</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4">
                  <a:txBody>
                    <a:bodyPr/>
                    <a:lstStyle/>
                    <a:p>
                      <a:pPr algn="l" fontAlgn="ct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rowSpan="4">
                  <a:txBody>
                    <a:bodyPr/>
                    <a:lstStyle/>
                    <a:p>
                      <a:pPr algn="ctr" fontAlgn="ctr"/>
                      <a:r>
                        <a:rPr lang="fr-FR" sz="1600" b="1" u="none" strike="noStrike" dirty="0">
                          <a:effectLst/>
                          <a:latin typeface="+mn-lt"/>
                        </a:rPr>
                        <a:t>Ancienneté à la date d'entrée dans le dispositif</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fontAlgn="ctr"/>
                      <a:r>
                        <a:rPr lang="fr-FR" sz="1600" b="1" u="none" strike="noStrike" dirty="0">
                          <a:effectLst/>
                          <a:latin typeface="+mn-lt"/>
                        </a:rPr>
                        <a:t>≥ 10 ans et &lt; 15 ans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rowSpan="4">
                  <a:txBody>
                    <a:bodyPr/>
                    <a:lstStyle/>
                    <a:p>
                      <a:pPr algn="l" fontAlgn="ct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fontAlgn="ctr"/>
                      <a:r>
                        <a:rPr lang="fr-FR" sz="1600" b="1" u="none" strike="noStrike">
                          <a:effectLst/>
                        </a:rPr>
                        <a:t>6 mois de salaire bruts</a:t>
                      </a:r>
                      <a:endParaRPr lang="fr-FR" sz="16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rowSpan="4">
                  <a:txBody>
                    <a:bodyPr/>
                    <a:lstStyle/>
                    <a:p>
                      <a:pPr algn="ctr" fontAlgn="ctr"/>
                      <a:r>
                        <a:rPr lang="fr-FR" sz="1600" u="none" strike="noStrike" dirty="0">
                          <a:effectLst/>
                        </a:rPr>
                        <a:t>Indemnité complémentaire brute en fonction de l'ancienneté du salarié</a:t>
                      </a:r>
                      <a:endParaRPr lang="fr-FR" sz="16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rowSpan="4">
                  <a:txBody>
                    <a:bodyPr/>
                    <a:lstStyle/>
                    <a:p>
                      <a:pPr algn="l" fontAlgn="ctr"/>
                      <a:endParaRPr lang="fr-FR"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714697992"/>
                  </a:ext>
                </a:extLst>
              </a:tr>
              <a:tr h="279737">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600" b="1" u="none" strike="noStrike" dirty="0">
                          <a:effectLst/>
                          <a:latin typeface="+mn-lt"/>
                        </a:rPr>
                        <a:t>≥ 15 ans et &lt; 21 ans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a:txBody>
                    <a:bodyPr/>
                    <a:lstStyle/>
                    <a:p>
                      <a:pPr algn="l" fontAlgn="ctr"/>
                      <a:r>
                        <a:rPr lang="fr-FR" sz="1600" b="1" u="none" strike="noStrike" dirty="0">
                          <a:effectLst/>
                        </a:rPr>
                        <a:t>10 mois de salaire bruts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496814903"/>
                  </a:ext>
                </a:extLst>
              </a:tr>
              <a:tr h="279737">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600" b="1" u="none" strike="noStrike" dirty="0">
                          <a:effectLst/>
                          <a:latin typeface="+mn-lt"/>
                        </a:rPr>
                        <a:t>≥ 22 ans et &lt; 29 ans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a:txBody>
                    <a:bodyPr/>
                    <a:lstStyle/>
                    <a:p>
                      <a:pPr algn="l" fontAlgn="ctr"/>
                      <a:r>
                        <a:rPr lang="fr-FR" sz="1600" b="1" u="none" strike="noStrike">
                          <a:effectLst/>
                        </a:rPr>
                        <a:t>14 mois de salaire bruts</a:t>
                      </a:r>
                      <a:endParaRPr lang="fr-FR" sz="16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650343777"/>
                  </a:ext>
                </a:extLst>
              </a:tr>
              <a:tr h="443721">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600" b="1" u="none" strike="noStrike" dirty="0">
                          <a:effectLst/>
                          <a:latin typeface="+mn-lt"/>
                        </a:rPr>
                        <a:t>≥ 30 ans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a:txBody>
                    <a:bodyPr/>
                    <a:lstStyle/>
                    <a:p>
                      <a:pPr algn="l" fontAlgn="ctr"/>
                      <a:r>
                        <a:rPr lang="fr-FR" sz="1600" b="1" u="none" strike="noStrike" dirty="0">
                          <a:effectLst/>
                        </a:rPr>
                        <a:t>16 mois de salaire bruts</a:t>
                      </a:r>
                      <a:endParaRPr lang="fr-FR" sz="16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362459582"/>
                  </a:ext>
                </a:extLst>
              </a:tr>
              <a:tr h="279737">
                <a:tc rowSpan="13">
                  <a:txBody>
                    <a:bodyPr/>
                    <a:lstStyle/>
                    <a:p>
                      <a:pPr algn="ctr" fontAlgn="ctr"/>
                      <a:r>
                        <a:rPr lang="fr-FR" sz="1600" b="1" u="none" strike="noStrike" dirty="0">
                          <a:effectLst/>
                          <a:latin typeface="+mn-lt"/>
                        </a:rPr>
                        <a:t>Indemnisation</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gridSpan="7">
                  <a:txBody>
                    <a:bodyPr/>
                    <a:lstStyle/>
                    <a:p>
                      <a:pPr algn="l" fontAlgn="ctr"/>
                      <a:r>
                        <a:rPr lang="fr-FR" sz="1600" b="1" u="none" strike="noStrike" dirty="0">
                          <a:effectLst/>
                          <a:latin typeface="+mn-lt"/>
                        </a:rPr>
                        <a:t>Aide à la formation professionnelle</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101682142"/>
                  </a:ext>
                </a:extLst>
              </a:tr>
              <a:tr h="279737">
                <a:tc vMerge="1">
                  <a:txBody>
                    <a:bodyPr/>
                    <a:lstStyle/>
                    <a:p>
                      <a:endParaRPr lang="fr-FR"/>
                    </a:p>
                  </a:txBody>
                  <a:tcPr/>
                </a:tc>
                <a:tc gridSpan="7">
                  <a:txBody>
                    <a:bodyPr/>
                    <a:lstStyle/>
                    <a:p>
                      <a:pPr algn="l" fontAlgn="ctr"/>
                      <a:r>
                        <a:rPr lang="fr-FR" sz="1600" b="1" u="none" strike="noStrike" dirty="0">
                          <a:effectLst/>
                          <a:latin typeface="+mn-lt"/>
                        </a:rPr>
                        <a:t>                       • sans reconversion = 6 000 € HT / avec reconversion (+ de 250h) = 15 000 € HT</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547499391"/>
                  </a:ext>
                </a:extLst>
              </a:tr>
              <a:tr h="279737">
                <a:tc vMerge="1">
                  <a:txBody>
                    <a:bodyPr/>
                    <a:lstStyle/>
                    <a:p>
                      <a:endParaRPr lang="fr-FR"/>
                    </a:p>
                  </a:txBody>
                  <a:tcPr/>
                </a:tc>
                <a:tc gridSpan="7">
                  <a:txBody>
                    <a:bodyPr/>
                    <a:lstStyle/>
                    <a:p>
                      <a:pPr algn="l" fontAlgn="ctr"/>
                      <a:r>
                        <a:rPr lang="fr-FR" sz="1600" b="1" u="none" strike="noStrike" dirty="0">
                          <a:effectLst/>
                          <a:latin typeface="+mn-lt"/>
                        </a:rPr>
                        <a:t>                       • + 2 000 € TTC pour les frais supplémentaires (déplacement, hébergement, fournitures et matériels…)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719015975"/>
                  </a:ext>
                </a:extLst>
              </a:tr>
              <a:tr h="279737">
                <a:tc vMerge="1">
                  <a:txBody>
                    <a:bodyPr/>
                    <a:lstStyle/>
                    <a:p>
                      <a:endParaRPr lang="fr-FR"/>
                    </a:p>
                  </a:txBody>
                  <a:tcPr/>
                </a:tc>
                <a:tc gridSpan="7">
                  <a:txBody>
                    <a:bodyPr/>
                    <a:lstStyle/>
                    <a:p>
                      <a:pPr algn="l" fontAlgn="ctr"/>
                      <a:r>
                        <a:rPr lang="fr-FR" sz="1600" b="1" u="none" strike="noStrike" dirty="0">
                          <a:effectLst/>
                          <a:latin typeface="+mn-lt"/>
                        </a:rPr>
                        <a:t>Aide pour les projets de création ou reprise d’entreprise = 15 000 € bruts</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104174664"/>
                  </a:ext>
                </a:extLst>
              </a:tr>
              <a:tr h="279737">
                <a:tc vMerge="1">
                  <a:txBody>
                    <a:bodyPr/>
                    <a:lstStyle/>
                    <a:p>
                      <a:endParaRPr lang="fr-FR"/>
                    </a:p>
                  </a:txBody>
                  <a:tcPr/>
                </a:tc>
                <a:tc gridSpan="7">
                  <a:txBody>
                    <a:bodyPr/>
                    <a:lstStyle/>
                    <a:p>
                      <a:pPr algn="l" fontAlgn="ctr"/>
                      <a:r>
                        <a:rPr lang="fr-FR" sz="1600" b="1" u="none" strike="noStrike" dirty="0">
                          <a:effectLst/>
                          <a:latin typeface="+mn-lt"/>
                        </a:rPr>
                        <a:t>                       • + Formation à la création ou reprise d’entreprise = 3 000 € HT</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523430722"/>
                  </a:ext>
                </a:extLst>
              </a:tr>
              <a:tr h="279737">
                <a:tc vMerge="1">
                  <a:txBody>
                    <a:bodyPr/>
                    <a:lstStyle/>
                    <a:p>
                      <a:endParaRPr lang="fr-FR"/>
                    </a:p>
                  </a:txBody>
                  <a:tcPr/>
                </a:tc>
                <a:tc gridSpan="7">
                  <a:txBody>
                    <a:bodyPr/>
                    <a:lstStyle/>
                    <a:p>
                      <a:pPr algn="l" fontAlgn="ctr"/>
                      <a:r>
                        <a:rPr lang="fr-FR" sz="1600" b="1" u="none" strike="noStrike" dirty="0">
                          <a:effectLst/>
                          <a:latin typeface="+mn-lt"/>
                        </a:rPr>
                        <a:t>                       • + Remboursement des honoraires d’un expert-comptable ou un avocat = 2 500 € HT</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169606079"/>
                  </a:ext>
                </a:extLst>
              </a:tr>
              <a:tr h="279737">
                <a:tc vMerge="1">
                  <a:txBody>
                    <a:bodyPr/>
                    <a:lstStyle/>
                    <a:p>
                      <a:endParaRPr lang="fr-FR"/>
                    </a:p>
                  </a:txBody>
                  <a:tcPr/>
                </a:tc>
                <a:tc gridSpan="7">
                  <a:txBody>
                    <a:bodyPr/>
                    <a:lstStyle/>
                    <a:p>
                      <a:pPr algn="l" fontAlgn="ctr"/>
                      <a:r>
                        <a:rPr lang="fr-FR" sz="1600" b="1" u="none" strike="noStrike">
                          <a:effectLst/>
                          <a:latin typeface="+mn-lt"/>
                        </a:rPr>
                        <a:t> Aide à la mobilité géographique</a:t>
                      </a:r>
                      <a:endParaRPr lang="fr-FR" sz="1600" b="1" i="0" u="none" strike="noStrike">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76114495"/>
                  </a:ext>
                </a:extLst>
              </a:tr>
              <a:tr h="279737">
                <a:tc vMerge="1">
                  <a:txBody>
                    <a:bodyPr/>
                    <a:lstStyle/>
                    <a:p>
                      <a:endParaRPr lang="fr-FR"/>
                    </a:p>
                  </a:txBody>
                  <a:tcPr/>
                </a:tc>
                <a:tc gridSpan="7">
                  <a:txBody>
                    <a:bodyPr/>
                    <a:lstStyle/>
                    <a:p>
                      <a:pPr algn="l" fontAlgn="ctr"/>
                      <a:r>
                        <a:rPr lang="fr-FR" sz="1600" b="1" u="none" strike="noStrike">
                          <a:effectLst/>
                          <a:latin typeface="+mn-lt"/>
                        </a:rPr>
                        <a:t>                       • Déménagement = devis le moins cher sur présentation de 3 devis</a:t>
                      </a:r>
                      <a:endParaRPr lang="fr-FR" sz="1600" b="1" i="0" u="none" strike="noStrike">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73213706"/>
                  </a:ext>
                </a:extLst>
              </a:tr>
              <a:tr h="279737">
                <a:tc vMerge="1">
                  <a:txBody>
                    <a:bodyPr/>
                    <a:lstStyle/>
                    <a:p>
                      <a:endParaRPr lang="fr-FR"/>
                    </a:p>
                  </a:txBody>
                  <a:tcPr/>
                </a:tc>
                <a:tc gridSpan="7">
                  <a:txBody>
                    <a:bodyPr/>
                    <a:lstStyle/>
                    <a:p>
                      <a:pPr algn="l" fontAlgn="ctr"/>
                      <a:r>
                        <a:rPr lang="fr-FR" sz="1600" b="1" u="none" strike="noStrike" dirty="0">
                          <a:effectLst/>
                          <a:latin typeface="+mn-lt"/>
                        </a:rPr>
                        <a:t>                       • Indemnité forfaitaire de frais d’installation = 3 000 € + 1 200 € par enfant à charge</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828795991"/>
                  </a:ext>
                </a:extLst>
              </a:tr>
              <a:tr h="279737">
                <a:tc vMerge="1">
                  <a:txBody>
                    <a:bodyPr/>
                    <a:lstStyle/>
                    <a:p>
                      <a:endParaRPr lang="fr-FR"/>
                    </a:p>
                  </a:txBody>
                  <a:tcPr/>
                </a:tc>
                <a:tc gridSpan="7">
                  <a:txBody>
                    <a:bodyPr/>
                    <a:lstStyle/>
                    <a:p>
                      <a:pPr algn="l" fontAlgn="ctr"/>
                      <a:r>
                        <a:rPr lang="fr-FR" sz="1600" b="1" u="none" strike="noStrike">
                          <a:effectLst/>
                          <a:latin typeface="+mn-lt"/>
                        </a:rPr>
                        <a:t>                       • Prise en charge d'un double loyer dans la limite de 1 000 € par mois pendant 6 mois</a:t>
                      </a:r>
                      <a:endParaRPr lang="fr-FR" sz="1600" b="1" i="0" u="none" strike="noStrike">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239960532"/>
                  </a:ext>
                </a:extLst>
              </a:tr>
              <a:tr h="279737">
                <a:tc vMerge="1">
                  <a:txBody>
                    <a:bodyPr/>
                    <a:lstStyle/>
                    <a:p>
                      <a:endParaRPr lang="fr-FR"/>
                    </a:p>
                  </a:txBody>
                  <a:tcPr/>
                </a:tc>
                <a:tc gridSpan="7">
                  <a:txBody>
                    <a:bodyPr/>
                    <a:lstStyle/>
                    <a:p>
                      <a:pPr algn="l" fontAlgn="ctr"/>
                      <a:r>
                        <a:rPr lang="fr-FR" sz="1600" b="1" u="none" strike="noStrike">
                          <a:effectLst/>
                          <a:latin typeface="+mn-lt"/>
                        </a:rPr>
                        <a:t>Aides à la prise d’un emploi salarié moins rémunéré</a:t>
                      </a:r>
                      <a:endParaRPr lang="fr-FR" sz="1600" b="1" i="0" u="none" strike="noStrike">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985753386"/>
                  </a:ext>
                </a:extLst>
              </a:tr>
              <a:tr h="518960">
                <a:tc vMerge="1">
                  <a:txBody>
                    <a:bodyPr/>
                    <a:lstStyle/>
                    <a:p>
                      <a:endParaRPr lang="fr-FR"/>
                    </a:p>
                  </a:txBody>
                  <a:tcPr/>
                </a:tc>
                <a:tc gridSpan="7">
                  <a:txBody>
                    <a:bodyPr/>
                    <a:lstStyle/>
                    <a:p>
                      <a:pPr algn="l" fontAlgn="ctr"/>
                      <a:r>
                        <a:rPr lang="fr-FR" sz="1600" b="1" u="none" strike="noStrike" dirty="0">
                          <a:effectLst/>
                          <a:latin typeface="+mn-lt"/>
                        </a:rPr>
                        <a:t>• 100% de la différence entre l’ancienne et la nouvelle rémunération mensuelle pendant les 6 premiers mois dans la limite de 250 € bruts par mois maximum</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975433107"/>
                  </a:ext>
                </a:extLst>
              </a:tr>
              <a:tr h="279737">
                <a:tc vMerge="1">
                  <a:txBody>
                    <a:bodyPr/>
                    <a:lstStyle/>
                    <a:p>
                      <a:endParaRPr lang="fr-FR"/>
                    </a:p>
                  </a:txBody>
                  <a:tcPr/>
                </a:tc>
                <a:tc gridSpan="7">
                  <a:txBody>
                    <a:bodyPr/>
                    <a:lstStyle/>
                    <a:p>
                      <a:pPr algn="l" fontAlgn="ctr"/>
                      <a:r>
                        <a:rPr lang="fr-FR" sz="1600" b="1" u="none" strike="noStrike" dirty="0">
                          <a:effectLst/>
                          <a:latin typeface="+mn-lt"/>
                        </a:rPr>
                        <a:t>• puis 75% pendant les 6 mois suivants dans la limite </a:t>
                      </a:r>
                      <a:r>
                        <a:rPr lang="fr-FR" sz="1600" b="1" u="none" strike="noStrike">
                          <a:effectLst/>
                          <a:latin typeface="+mn-lt"/>
                        </a:rPr>
                        <a:t>de 250 € </a:t>
                      </a:r>
                      <a:r>
                        <a:rPr lang="fr-FR" sz="1600" b="1" u="none" strike="noStrike" dirty="0">
                          <a:effectLst/>
                          <a:latin typeface="+mn-lt"/>
                        </a:rPr>
                        <a:t>bruts par mois maximum</a:t>
                      </a:r>
                      <a:endParaRPr lang="fr-FR" sz="1600" b="1" i="0" u="none" strike="noStrike" dirty="0">
                        <a:solidFill>
                          <a:srgbClr val="000000"/>
                        </a:solidFill>
                        <a:effectLst/>
                        <a:latin typeface="+mn-lt"/>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542872902"/>
                  </a:ext>
                </a:extLst>
              </a:tr>
            </a:tbl>
          </a:graphicData>
        </a:graphic>
      </p:graphicFrame>
      <p:sp>
        <p:nvSpPr>
          <p:cNvPr id="8" name="Flèche : droite 7">
            <a:extLst>
              <a:ext uri="{FF2B5EF4-FFF2-40B4-BE49-F238E27FC236}">
                <a16:creationId xmlns:a16="http://schemas.microsoft.com/office/drawing/2014/main" id="{BAA39C95-0A06-2D9D-4ADC-E064376558F2}"/>
              </a:ext>
            </a:extLst>
          </p:cNvPr>
          <p:cNvSpPr/>
          <p:nvPr/>
        </p:nvSpPr>
        <p:spPr>
          <a:xfrm>
            <a:off x="6349467" y="1369193"/>
            <a:ext cx="907981" cy="1277754"/>
          </a:xfrm>
          <a:prstGeom prst="rightArrow">
            <a:avLst/>
          </a:pr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fr-FR"/>
          </a:p>
        </p:txBody>
      </p:sp>
    </p:spTree>
    <p:extLst>
      <p:ext uri="{BB962C8B-B14F-4D97-AF65-F5344CB8AC3E}">
        <p14:creationId xmlns:p14="http://schemas.microsoft.com/office/powerpoint/2010/main" val="4201968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D93FB5-84D8-BD77-73E9-74CD783B9DE2}"/>
              </a:ext>
            </a:extLst>
          </p:cNvPr>
          <p:cNvSpPr>
            <a:spLocks noGrp="1"/>
          </p:cNvSpPr>
          <p:nvPr>
            <p:ph type="title"/>
          </p:nvPr>
        </p:nvSpPr>
        <p:spPr>
          <a:xfrm>
            <a:off x="1001830" y="2511558"/>
            <a:ext cx="10515600" cy="1325563"/>
          </a:xfrm>
        </p:spPr>
        <p:txBody>
          <a:bodyPr/>
          <a:lstStyle/>
          <a:p>
            <a:pPr algn="ctr"/>
            <a:r>
              <a:rPr lang="fr-FR" b="1" dirty="0"/>
              <a:t>4. Synthèse des engagements</a:t>
            </a:r>
          </a:p>
        </p:txBody>
      </p:sp>
      <p:pic>
        <p:nvPicPr>
          <p:cNvPr id="4" name="Image 3" descr="Une image contenant texte, carte de visite&#10;&#10;Description générée automatiquement">
            <a:extLst>
              <a:ext uri="{FF2B5EF4-FFF2-40B4-BE49-F238E27FC236}">
                <a16:creationId xmlns:a16="http://schemas.microsoft.com/office/drawing/2014/main" id="{4514FB74-294E-AADF-1684-4ECA21AD27EA}"/>
              </a:ext>
            </a:extLst>
          </p:cNvPr>
          <p:cNvPicPr>
            <a:picLocks noChangeAspect="1"/>
          </p:cNvPicPr>
          <p:nvPr/>
        </p:nvPicPr>
        <p:blipFill rotWithShape="1">
          <a:blip r:embed="rId2">
            <a:alphaModFix/>
            <a:extLst>
              <a:ext uri="{28A0092B-C50C-407E-A947-70E740481C1C}">
                <a14:useLocalDpi xmlns:a14="http://schemas.microsoft.com/office/drawing/2010/main" val="0"/>
              </a:ext>
            </a:extLst>
          </a:blip>
          <a:srcRect l="11594" t="12727" r="24179" b="47902"/>
          <a:stretch/>
        </p:blipFill>
        <p:spPr bwMode="auto">
          <a:xfrm>
            <a:off x="10193154" y="14589"/>
            <a:ext cx="2005029" cy="1275196"/>
          </a:xfrm>
          <a:prstGeom prst="rect">
            <a:avLst/>
          </a:prstGeom>
          <a:ln>
            <a:noFill/>
          </a:ln>
          <a:extLst>
            <a:ext uri="{53640926-AAD7-44D8-BBD7-CCE9431645EC}">
              <a14:shadowObscured xmlns:a14="http://schemas.microsoft.com/office/drawing/2010/main"/>
            </a:ext>
          </a:extLst>
        </p:spPr>
      </p:pic>
      <p:pic>
        <p:nvPicPr>
          <p:cNvPr id="5" name="Image 4">
            <a:extLst>
              <a:ext uri="{FF2B5EF4-FFF2-40B4-BE49-F238E27FC236}">
                <a16:creationId xmlns:a16="http://schemas.microsoft.com/office/drawing/2014/main" id="{EF74132D-B315-F0AE-5F11-DF7571928BB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7933" y="82801"/>
            <a:ext cx="1417238" cy="1275387"/>
          </a:xfrm>
          <a:prstGeom prst="rect">
            <a:avLst/>
          </a:prstGeom>
          <a:noFill/>
          <a:ln>
            <a:noFill/>
          </a:ln>
          <a:effectLst/>
        </p:spPr>
      </p:pic>
      <p:sp>
        <p:nvSpPr>
          <p:cNvPr id="6" name="Rectangle 5">
            <a:extLst>
              <a:ext uri="{FF2B5EF4-FFF2-40B4-BE49-F238E27FC236}">
                <a16:creationId xmlns:a16="http://schemas.microsoft.com/office/drawing/2014/main" id="{FAD38FD7-DE67-C28E-3F0C-EB3B20C5786E}"/>
              </a:ext>
            </a:extLst>
          </p:cNvPr>
          <p:cNvSpPr/>
          <p:nvPr/>
        </p:nvSpPr>
        <p:spPr>
          <a:xfrm>
            <a:off x="1578543" y="149000"/>
            <a:ext cx="8855242" cy="93281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fr-FR" sz="1400" b="1" kern="100">
                <a:solidFill>
                  <a:srgbClr val="CA0533"/>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100" kern="100">
              <a:effectLst/>
              <a:ea typeface="Calibri" panose="020F0502020204030204" pitchFamily="34" charset="0"/>
              <a:cs typeface="Times New Roman" panose="02020603050405020304" pitchFamily="18" charset="0"/>
            </a:endParaRPr>
          </a:p>
        </p:txBody>
      </p:sp>
      <p:sp>
        <p:nvSpPr>
          <p:cNvPr id="7" name="Rectangle 1">
            <a:extLst>
              <a:ext uri="{FF2B5EF4-FFF2-40B4-BE49-F238E27FC236}">
                <a16:creationId xmlns:a16="http://schemas.microsoft.com/office/drawing/2014/main" id="{6D97B327-3FFD-DE00-5F66-AA6E3540EB00}"/>
              </a:ext>
            </a:extLst>
          </p:cNvPr>
          <p:cNvSpPr>
            <a:spLocks noChangeArrowheads="1"/>
          </p:cNvSpPr>
          <p:nvPr/>
        </p:nvSpPr>
        <p:spPr bwMode="auto">
          <a:xfrm>
            <a:off x="4836556" y="261062"/>
            <a:ext cx="21852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smtClean="0">
                <a:ln>
                  <a:noFill/>
                </a:ln>
                <a:solidFill>
                  <a:srgbClr val="CA0533"/>
                </a:solidFill>
                <a:effectLst/>
                <a:latin typeface="Arial" panose="020B0604020202020204" pitchFamily="34" charset="0"/>
                <a:ea typeface="Calibri" panose="020F0502020204030204" pitchFamily="34" charset="0"/>
                <a:cs typeface="Arial" panose="020B0604020202020204" pitchFamily="34" charset="0"/>
              </a:rPr>
              <a:t>Accord GEPP</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87513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98685D01-CA1F-D037-DDB3-05936615313D}"/>
              </a:ext>
            </a:extLst>
          </p:cNvPr>
          <p:cNvGraphicFramePr>
            <a:graphicFrameLocks noGrp="1"/>
          </p:cNvGraphicFramePr>
          <p:nvPr>
            <p:ph idx="1"/>
            <p:extLst>
              <p:ext uri="{D42A27DB-BD31-4B8C-83A1-F6EECF244321}">
                <p14:modId xmlns:p14="http://schemas.microsoft.com/office/powerpoint/2010/main" val="1232885369"/>
              </p:ext>
            </p:extLst>
          </p:nvPr>
        </p:nvGraphicFramePr>
        <p:xfrm>
          <a:off x="732322" y="404260"/>
          <a:ext cx="10923871" cy="6040727"/>
        </p:xfrm>
        <a:graphic>
          <a:graphicData uri="http://schemas.openxmlformats.org/drawingml/2006/table">
            <a:tbl>
              <a:tblPr>
                <a:tableStyleId>{5C22544A-7EE6-4342-B048-85BDC9FD1C3A}</a:tableStyleId>
              </a:tblPr>
              <a:tblGrid>
                <a:gridCol w="1765264">
                  <a:extLst>
                    <a:ext uri="{9D8B030D-6E8A-4147-A177-3AD203B41FA5}">
                      <a16:colId xmlns:a16="http://schemas.microsoft.com/office/drawing/2014/main" val="3248910128"/>
                    </a:ext>
                  </a:extLst>
                </a:gridCol>
                <a:gridCol w="1495283">
                  <a:extLst>
                    <a:ext uri="{9D8B030D-6E8A-4147-A177-3AD203B41FA5}">
                      <a16:colId xmlns:a16="http://schemas.microsoft.com/office/drawing/2014/main" val="113487946"/>
                    </a:ext>
                  </a:extLst>
                </a:gridCol>
                <a:gridCol w="1246069">
                  <a:extLst>
                    <a:ext uri="{9D8B030D-6E8A-4147-A177-3AD203B41FA5}">
                      <a16:colId xmlns:a16="http://schemas.microsoft.com/office/drawing/2014/main" val="1557385417"/>
                    </a:ext>
                  </a:extLst>
                </a:gridCol>
                <a:gridCol w="1246069">
                  <a:extLst>
                    <a:ext uri="{9D8B030D-6E8A-4147-A177-3AD203B41FA5}">
                      <a16:colId xmlns:a16="http://schemas.microsoft.com/office/drawing/2014/main" val="2088731069"/>
                    </a:ext>
                  </a:extLst>
                </a:gridCol>
                <a:gridCol w="1432979">
                  <a:extLst>
                    <a:ext uri="{9D8B030D-6E8A-4147-A177-3AD203B41FA5}">
                      <a16:colId xmlns:a16="http://schemas.microsoft.com/office/drawing/2014/main" val="222680340"/>
                    </a:ext>
                  </a:extLst>
                </a:gridCol>
                <a:gridCol w="2305228">
                  <a:extLst>
                    <a:ext uri="{9D8B030D-6E8A-4147-A177-3AD203B41FA5}">
                      <a16:colId xmlns:a16="http://schemas.microsoft.com/office/drawing/2014/main" val="1979337730"/>
                    </a:ext>
                  </a:extLst>
                </a:gridCol>
                <a:gridCol w="1432979">
                  <a:extLst>
                    <a:ext uri="{9D8B030D-6E8A-4147-A177-3AD203B41FA5}">
                      <a16:colId xmlns:a16="http://schemas.microsoft.com/office/drawing/2014/main" val="674467693"/>
                    </a:ext>
                  </a:extLst>
                </a:gridCol>
              </a:tblGrid>
              <a:tr h="417758">
                <a:tc gridSpan="7">
                  <a:txBody>
                    <a:bodyPr/>
                    <a:lstStyle/>
                    <a:p>
                      <a:pPr algn="ctr" fontAlgn="ctr"/>
                      <a:r>
                        <a:rPr lang="fr-FR" sz="2800" b="1" u="none" strike="noStrike" dirty="0">
                          <a:effectLst/>
                        </a:rPr>
                        <a:t>TPS 2022 - 2024</a:t>
                      </a:r>
                      <a:endParaRPr lang="fr-FR" sz="2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61600148"/>
                  </a:ext>
                </a:extLst>
              </a:tr>
              <a:tr h="931045">
                <a:tc>
                  <a:txBody>
                    <a:bodyPr/>
                    <a:lstStyle/>
                    <a:p>
                      <a:pPr algn="ctr" fontAlgn="ctr"/>
                      <a:r>
                        <a:rPr lang="fr-FR" sz="1800" b="1" u="none" strike="noStrike" dirty="0">
                          <a:effectLst/>
                        </a:rPr>
                        <a:t>Personnes éligibles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Durée dans le dispositif</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Période d'adhésion</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Temps de travail</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Temps libéré</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Rémunération</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1800" b="1" u="none" strike="noStrike" dirty="0">
                          <a:effectLst/>
                        </a:rPr>
                        <a:t>Complément cotisation retraite</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2767324665"/>
                  </a:ext>
                </a:extLst>
              </a:tr>
              <a:tr h="1239017">
                <a:tc>
                  <a:txBody>
                    <a:bodyPr/>
                    <a:lstStyle/>
                    <a:p>
                      <a:pPr algn="l" fontAlgn="ctr"/>
                      <a:r>
                        <a:rPr lang="fr-FR" sz="1800" b="1" u="none" strike="noStrike" dirty="0">
                          <a:effectLst/>
                        </a:rPr>
                        <a:t>Fonctions centrales et support</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18 à 60 mois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Du 1er janvier 2022 au 1er janvier 2023</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a:effectLst/>
                        </a:rPr>
                        <a:t>12 mois à 50%</a:t>
                      </a:r>
                      <a:endParaRPr lang="fr-FR" sz="18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48 mois en temps libéré</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ctr" fontAlgn="ctr"/>
                      <a:r>
                        <a:rPr lang="fr-FR" sz="1800" b="1" u="none" strike="noStrike" dirty="0">
                          <a:effectLst/>
                        </a:rPr>
                        <a:t>Temps travaillé: 70% Temps libéré: 65%</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ctr" fontAlgn="ctr"/>
                      <a:r>
                        <a:rPr lang="fr-FR" sz="1800" b="1" u="none" strike="noStrike" dirty="0">
                          <a:effectLst/>
                        </a:rPr>
                        <a:t>Sur une base 100%</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46051073"/>
                  </a:ext>
                </a:extLst>
              </a:tr>
              <a:tr h="1239017">
                <a:tc>
                  <a:txBody>
                    <a:bodyPr/>
                    <a:lstStyle/>
                    <a:p>
                      <a:pPr algn="l" fontAlgn="ctr"/>
                      <a:r>
                        <a:rPr lang="fr-FR" sz="1800" b="1" u="none" strike="noStrike" dirty="0">
                          <a:effectLst/>
                        </a:rPr>
                        <a:t>Fonctions Opérationnelles et de production</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18 à 60 mois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Du 1er janvier 2022 au 1er janvier 2023</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24 mois à 50%</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fontAlgn="ctr"/>
                      <a:r>
                        <a:rPr lang="fr-FR" sz="1800" b="1" u="none" strike="noStrike" dirty="0">
                          <a:effectLst/>
                        </a:rPr>
                        <a:t>36 mois en temps libéré</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630195666"/>
                  </a:ext>
                </a:extLst>
              </a:tr>
              <a:tr h="315101">
                <a:tc gridSpan="7">
                  <a:txBody>
                    <a:bodyPr/>
                    <a:lstStyle/>
                    <a:p>
                      <a:pPr algn="ctr" fontAlgn="ctr"/>
                      <a:r>
                        <a:rPr lang="fr-FR" sz="1800" b="1" u="none" strike="noStrike" dirty="0">
                          <a:effectLst/>
                        </a:rPr>
                        <a:t>Rachat de trimestres: participation à hauteur de 50%</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824612824"/>
                  </a:ext>
                </a:extLst>
              </a:tr>
              <a:tr h="315101">
                <a:tc gridSpan="7">
                  <a:txBody>
                    <a:bodyPr/>
                    <a:lstStyle/>
                    <a:p>
                      <a:pPr algn="ctr" fontAlgn="ctr"/>
                      <a:r>
                        <a:rPr lang="fr-FR" sz="1800" b="1" u="none" strike="noStrike" dirty="0">
                          <a:effectLst/>
                        </a:rPr>
                        <a:t>Salaire mini garanti: NC 2000€ et CAD 2787€ Brut/mois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354436166"/>
                  </a:ext>
                </a:extLst>
              </a:tr>
              <a:tr h="315101">
                <a:tc gridSpan="7">
                  <a:txBody>
                    <a:bodyPr/>
                    <a:lstStyle/>
                    <a:p>
                      <a:pPr algn="ctr" fontAlgn="ctr"/>
                      <a:r>
                        <a:rPr lang="fr-FR" sz="1800" b="1" u="none" strike="noStrike" dirty="0">
                          <a:effectLst/>
                        </a:rPr>
                        <a:t>Clause de sauvegarde en cas de réforme des retraites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216313748"/>
                  </a:ext>
                </a:extLst>
              </a:tr>
              <a:tr h="623073">
                <a:tc gridSpan="7">
                  <a:txBody>
                    <a:bodyPr/>
                    <a:lstStyle/>
                    <a:p>
                      <a:pPr algn="ctr" fontAlgn="ctr"/>
                      <a:r>
                        <a:rPr lang="fr-FR" sz="1800" b="1" u="none" strike="noStrike" dirty="0">
                          <a:effectLst/>
                        </a:rPr>
                        <a:t>L’entrée dans le dispositif «TPS 2022» était possible du 1er janvier 2022 au 1er janvier 2023 inclus, pour une durée minimale de 18 mois et maximale de 60 mois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85649954"/>
                  </a:ext>
                </a:extLst>
              </a:tr>
              <a:tr h="315101">
                <a:tc gridSpan="7">
                  <a:txBody>
                    <a:bodyPr/>
                    <a:lstStyle/>
                    <a:p>
                      <a:pPr algn="ctr" fontAlgn="ctr"/>
                      <a:r>
                        <a:rPr lang="fr-FR" sz="1800" b="1" u="none" strike="noStrike" dirty="0">
                          <a:effectLst/>
                        </a:rPr>
                        <a:t>Ancienneté groupe  &gt; ou =15 ans</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269324340"/>
                  </a:ext>
                </a:extLst>
              </a:tr>
              <a:tr h="315101">
                <a:tc gridSpan="7">
                  <a:txBody>
                    <a:bodyPr/>
                    <a:lstStyle/>
                    <a:p>
                      <a:pPr algn="ctr" fontAlgn="ctr"/>
                      <a:r>
                        <a:rPr lang="fr-FR" sz="1800" b="1" u="none" strike="noStrike" dirty="0">
                          <a:effectLst/>
                        </a:rPr>
                        <a:t>Salariés désireux de prendre leur retraite sans surcote au plus tard le 1er janvier 2028 </a:t>
                      </a:r>
                      <a:endParaRPr lang="fr-FR" sz="1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957742026"/>
                  </a:ext>
                </a:extLst>
              </a:tr>
            </a:tbl>
          </a:graphicData>
        </a:graphic>
      </p:graphicFrame>
    </p:spTree>
    <p:extLst>
      <p:ext uri="{BB962C8B-B14F-4D97-AF65-F5344CB8AC3E}">
        <p14:creationId xmlns:p14="http://schemas.microsoft.com/office/powerpoint/2010/main" val="2818247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a:extLst>
              <a:ext uri="{FF2B5EF4-FFF2-40B4-BE49-F238E27FC236}">
                <a16:creationId xmlns:a16="http://schemas.microsoft.com/office/drawing/2014/main" id="{64E2BE02-CCEF-1365-F861-207D54996644}"/>
              </a:ext>
            </a:extLst>
          </p:cNvPr>
          <p:cNvGraphicFramePr>
            <a:graphicFrameLocks noGrp="1"/>
          </p:cNvGraphicFramePr>
          <p:nvPr>
            <p:ph idx="1"/>
            <p:extLst>
              <p:ext uri="{D42A27DB-BD31-4B8C-83A1-F6EECF244321}">
                <p14:modId xmlns:p14="http://schemas.microsoft.com/office/powerpoint/2010/main" val="2651973291"/>
              </p:ext>
            </p:extLst>
          </p:nvPr>
        </p:nvGraphicFramePr>
        <p:xfrm>
          <a:off x="306404" y="184842"/>
          <a:ext cx="11579192" cy="6488315"/>
        </p:xfrm>
        <a:graphic>
          <a:graphicData uri="http://schemas.openxmlformats.org/drawingml/2006/table">
            <a:tbl>
              <a:tblPr>
                <a:tableStyleId>{5C22544A-7EE6-4342-B048-85BDC9FD1C3A}</a:tableStyleId>
              </a:tblPr>
              <a:tblGrid>
                <a:gridCol w="7711353">
                  <a:extLst>
                    <a:ext uri="{9D8B030D-6E8A-4147-A177-3AD203B41FA5}">
                      <a16:colId xmlns:a16="http://schemas.microsoft.com/office/drawing/2014/main" val="3126858842"/>
                    </a:ext>
                  </a:extLst>
                </a:gridCol>
                <a:gridCol w="3867839">
                  <a:extLst>
                    <a:ext uri="{9D8B030D-6E8A-4147-A177-3AD203B41FA5}">
                      <a16:colId xmlns:a16="http://schemas.microsoft.com/office/drawing/2014/main" val="3967184383"/>
                    </a:ext>
                  </a:extLst>
                </a:gridCol>
              </a:tblGrid>
              <a:tr h="306998">
                <a:tc>
                  <a:txBody>
                    <a:bodyPr/>
                    <a:lstStyle/>
                    <a:p>
                      <a:pPr algn="l" fontAlgn="ctr"/>
                      <a:r>
                        <a:rPr lang="fr-FR" sz="2000" b="1" u="none" strike="noStrike">
                          <a:effectLst/>
                        </a:rPr>
                        <a:t>Synthése des engagements</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a:effectLst/>
                        </a:rPr>
                        <a:t>2025 - 2027</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3465007"/>
                  </a:ext>
                </a:extLst>
              </a:tr>
              <a:tr h="306998">
                <a:tc>
                  <a:txBody>
                    <a:bodyPr/>
                    <a:lstStyle/>
                    <a:p>
                      <a:pPr algn="l" fontAlgn="ctr"/>
                      <a:r>
                        <a:rPr lang="fr-FR" sz="2000" b="1" u="none" strike="noStrike">
                          <a:effectLst/>
                        </a:rPr>
                        <a:t>Recrutements externes</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6000 CDI. 1/5 en 2021 1/3 en 2025</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17261708"/>
                  </a:ext>
                </a:extLst>
              </a:tr>
              <a:tr h="306998">
                <a:tc>
                  <a:txBody>
                    <a:bodyPr/>
                    <a:lstStyle/>
                    <a:p>
                      <a:pPr algn="l" fontAlgn="ctr"/>
                      <a:r>
                        <a:rPr lang="fr-FR" sz="2000" b="1" u="none" strike="noStrike" dirty="0">
                          <a:effectLst/>
                        </a:rPr>
                        <a:t>Répartition maison mère / filiales</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a:effectLst/>
                        </a:rPr>
                        <a:t>33%/66%</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77558036"/>
                  </a:ext>
                </a:extLst>
              </a:tr>
              <a:tr h="613995">
                <a:tc>
                  <a:txBody>
                    <a:bodyPr/>
                    <a:lstStyle/>
                    <a:p>
                      <a:pPr algn="l" fontAlgn="ctr"/>
                      <a:r>
                        <a:rPr lang="fr-FR" sz="2000" b="1" u="none" strike="noStrike">
                          <a:effectLst/>
                        </a:rPr>
                        <a:t>Alternants &gt;5% de l'effectif global du groupe en France  au 31 décembre de l'année considérée.</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2600 par an à chaque fin d'année civile</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58818386"/>
                  </a:ext>
                </a:extLst>
              </a:tr>
              <a:tr h="306998">
                <a:tc>
                  <a:txBody>
                    <a:bodyPr/>
                    <a:lstStyle/>
                    <a:p>
                      <a:pPr algn="l" fontAlgn="ctr"/>
                      <a:r>
                        <a:rPr lang="fr-FR" sz="2000" b="1" u="none" strike="noStrike" dirty="0">
                          <a:effectLst/>
                        </a:rPr>
                        <a:t>Prime pour les tuteurs employés et agent de maitrise. Abondé de 150€ brut par année de contrat pour 2 alternants</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450€ par année de contrat pour 1 alternant</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435595117"/>
                  </a:ext>
                </a:extLst>
              </a:tr>
              <a:tr h="306998">
                <a:tc>
                  <a:txBody>
                    <a:bodyPr/>
                    <a:lstStyle/>
                    <a:p>
                      <a:pPr algn="l" fontAlgn="ctr"/>
                      <a:r>
                        <a:rPr lang="fr-FR" sz="2000" b="1" u="none" strike="noStrike">
                          <a:effectLst/>
                        </a:rPr>
                        <a:t>Taux d'accès à la formation pour les salariés d'Orange</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a:effectLst/>
                        </a:rPr>
                        <a:t>Minimum 95%</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929923329"/>
                  </a:ext>
                </a:extLst>
              </a:tr>
              <a:tr h="306998">
                <a:tc>
                  <a:txBody>
                    <a:bodyPr/>
                    <a:lstStyle/>
                    <a:p>
                      <a:pPr algn="l" fontAlgn="ctr"/>
                      <a:r>
                        <a:rPr lang="fr-FR" sz="2000" b="1" u="none" strike="noStrike">
                          <a:effectLst/>
                        </a:rPr>
                        <a:t>Mobilité interne à l'initiative du salarié: prime d'accompagnement</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De 4000 à 10000€</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19264318"/>
                  </a:ext>
                </a:extLst>
              </a:tr>
              <a:tr h="1227991">
                <a:tc>
                  <a:txBody>
                    <a:bodyPr/>
                    <a:lstStyle/>
                    <a:p>
                      <a:pPr algn="l" fontAlgn="ctr"/>
                      <a:r>
                        <a:rPr lang="fr-FR" sz="2000" b="1" u="none" strike="noStrike" dirty="0">
                          <a:effectLst/>
                        </a:rPr>
                        <a:t>Parcours interne de reconversion professionnel Orange perspective à l'initiative du salarié</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Minimum 1500 parcours       Budget = 25 millions d'€ mini vers métiers à l'équilibre ou en tension et/ou émergeant</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63463608"/>
                  </a:ext>
                </a:extLst>
              </a:tr>
              <a:tr h="613995">
                <a:tc>
                  <a:txBody>
                    <a:bodyPr/>
                    <a:lstStyle/>
                    <a:p>
                      <a:pPr algn="l" fontAlgn="ctr"/>
                      <a:r>
                        <a:rPr lang="fr-FR" sz="2000" b="1" u="none" strike="noStrike" dirty="0">
                          <a:effectLst/>
                        </a:rPr>
                        <a:t>Parcours interne de reconversion professionnel Orange perspective à l'initiative du salarié: prime d'accompagnement</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a:effectLst/>
                        </a:rPr>
                        <a:t>De 6000 à 15000€</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72644700"/>
                  </a:ext>
                </a:extLst>
              </a:tr>
              <a:tr h="306998">
                <a:tc>
                  <a:txBody>
                    <a:bodyPr/>
                    <a:lstStyle/>
                    <a:p>
                      <a:pPr algn="l" fontAlgn="ctr"/>
                      <a:r>
                        <a:rPr lang="fr-FR" sz="2000" b="1" u="none" strike="noStrike">
                          <a:effectLst/>
                        </a:rPr>
                        <a:t>Volume du temps de respiration à mi-carrière</a:t>
                      </a:r>
                      <a:endParaRPr lang="fr-FR" sz="2000" b="1"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750 salariés</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85442797"/>
                  </a:ext>
                </a:extLst>
              </a:tr>
              <a:tr h="1545574">
                <a:tc>
                  <a:txBody>
                    <a:bodyPr/>
                    <a:lstStyle/>
                    <a:p>
                      <a:pPr algn="l" fontAlgn="ctr"/>
                      <a:r>
                        <a:rPr lang="fr-FR" sz="2000" b="1" u="none" strike="noStrike" dirty="0">
                          <a:effectLst/>
                        </a:rPr>
                        <a:t>Parcours externes de reconversion professionnel à l'</a:t>
                      </a:r>
                      <a:r>
                        <a:rPr lang="fr-FR" sz="2000" b="1" u="none" strike="noStrike" dirty="0" err="1">
                          <a:effectLst/>
                        </a:rPr>
                        <a:t>iniative</a:t>
                      </a:r>
                      <a:r>
                        <a:rPr lang="fr-FR" sz="2000" b="1" u="none" strike="noStrike" dirty="0">
                          <a:effectLst/>
                        </a:rPr>
                        <a:t> du salarié (congés de mobilité, CDD, CDI,  formation, création d'entreprise),  toutes indemnités confondues.</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fontAlgn="ctr"/>
                      <a:r>
                        <a:rPr lang="fr-FR" sz="2000" b="1" u="none" strike="noStrike" dirty="0">
                          <a:effectLst/>
                        </a:rPr>
                        <a:t>De 8,5 à 28 mois de salaire + aides éventuelles pour les métiers en décroissance selon l'ancienneté et le projet professionnel.</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73379398"/>
                  </a:ext>
                </a:extLst>
              </a:tr>
            </a:tbl>
          </a:graphicData>
        </a:graphic>
      </p:graphicFrame>
    </p:spTree>
    <p:extLst>
      <p:ext uri="{BB962C8B-B14F-4D97-AF65-F5344CB8AC3E}">
        <p14:creationId xmlns:p14="http://schemas.microsoft.com/office/powerpoint/2010/main" val="137625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85F636E1-1C3F-DB27-4A5C-80A38FBE2721}"/>
              </a:ext>
            </a:extLst>
          </p:cNvPr>
          <p:cNvGraphicFramePr>
            <a:graphicFrameLocks noGrp="1"/>
          </p:cNvGraphicFramePr>
          <p:nvPr>
            <p:ph idx="1"/>
            <p:extLst>
              <p:ext uri="{D42A27DB-BD31-4B8C-83A1-F6EECF244321}">
                <p14:modId xmlns:p14="http://schemas.microsoft.com/office/powerpoint/2010/main" val="4075570619"/>
              </p:ext>
            </p:extLst>
          </p:nvPr>
        </p:nvGraphicFramePr>
        <p:xfrm>
          <a:off x="192504" y="110022"/>
          <a:ext cx="11723572" cy="6688468"/>
        </p:xfrm>
        <a:graphic>
          <a:graphicData uri="http://schemas.openxmlformats.org/drawingml/2006/table">
            <a:tbl>
              <a:tblPr>
                <a:tableStyleId>{5C22544A-7EE6-4342-B048-85BDC9FD1C3A}</a:tableStyleId>
              </a:tblPr>
              <a:tblGrid>
                <a:gridCol w="1815125">
                  <a:extLst>
                    <a:ext uri="{9D8B030D-6E8A-4147-A177-3AD203B41FA5}">
                      <a16:colId xmlns:a16="http://schemas.microsoft.com/office/drawing/2014/main" val="2370289348"/>
                    </a:ext>
                  </a:extLst>
                </a:gridCol>
                <a:gridCol w="1537519">
                  <a:extLst>
                    <a:ext uri="{9D8B030D-6E8A-4147-A177-3AD203B41FA5}">
                      <a16:colId xmlns:a16="http://schemas.microsoft.com/office/drawing/2014/main" val="143639653"/>
                    </a:ext>
                  </a:extLst>
                </a:gridCol>
                <a:gridCol w="1772415">
                  <a:extLst>
                    <a:ext uri="{9D8B030D-6E8A-4147-A177-3AD203B41FA5}">
                      <a16:colId xmlns:a16="http://schemas.microsoft.com/office/drawing/2014/main" val="1118514285"/>
                    </a:ext>
                  </a:extLst>
                </a:gridCol>
                <a:gridCol w="1281264">
                  <a:extLst>
                    <a:ext uri="{9D8B030D-6E8A-4147-A177-3AD203B41FA5}">
                      <a16:colId xmlns:a16="http://schemas.microsoft.com/office/drawing/2014/main" val="1507838887"/>
                    </a:ext>
                  </a:extLst>
                </a:gridCol>
                <a:gridCol w="1473454">
                  <a:extLst>
                    <a:ext uri="{9D8B030D-6E8A-4147-A177-3AD203B41FA5}">
                      <a16:colId xmlns:a16="http://schemas.microsoft.com/office/drawing/2014/main" val="3042625715"/>
                    </a:ext>
                  </a:extLst>
                </a:gridCol>
                <a:gridCol w="2370341">
                  <a:extLst>
                    <a:ext uri="{9D8B030D-6E8A-4147-A177-3AD203B41FA5}">
                      <a16:colId xmlns:a16="http://schemas.microsoft.com/office/drawing/2014/main" val="3995011483"/>
                    </a:ext>
                  </a:extLst>
                </a:gridCol>
                <a:gridCol w="1473454">
                  <a:extLst>
                    <a:ext uri="{9D8B030D-6E8A-4147-A177-3AD203B41FA5}">
                      <a16:colId xmlns:a16="http://schemas.microsoft.com/office/drawing/2014/main" val="3045514224"/>
                    </a:ext>
                  </a:extLst>
                </a:gridCol>
              </a:tblGrid>
              <a:tr h="353942">
                <a:tc gridSpan="7">
                  <a:txBody>
                    <a:bodyPr/>
                    <a:lstStyle/>
                    <a:p>
                      <a:pPr algn="ctr" fontAlgn="ctr"/>
                      <a:r>
                        <a:rPr lang="fr-FR" sz="2400" b="1" u="none" strike="noStrike" dirty="0">
                          <a:effectLst/>
                          <a:latin typeface="+mn-lt"/>
                        </a:rPr>
                        <a:t>TPS 2025-2028</a:t>
                      </a:r>
                      <a:endParaRPr lang="fr-FR" sz="24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84575557"/>
                  </a:ext>
                </a:extLst>
              </a:tr>
              <a:tr h="488250">
                <a:tc gridSpan="7">
                  <a:txBody>
                    <a:bodyPr/>
                    <a:lstStyle/>
                    <a:p>
                      <a:pPr algn="ctr" fontAlgn="ctr"/>
                      <a:r>
                        <a:rPr lang="fr-FR" sz="1800" b="1" u="none" strike="noStrike" dirty="0">
                          <a:effectLst/>
                          <a:latin typeface="+mn-lt"/>
                        </a:rPr>
                        <a:t>Année de retraite de 2026 à fin 2033 (Année de naissance jusqu'en 1969. Après si carrière longue ou service actif</a:t>
                      </a:r>
                      <a:r>
                        <a:rPr lang="fr-FR" sz="1800" b="1" u="none" strike="noStrike" dirty="0">
                          <a:effectLst/>
                          <a:highlight>
                            <a:srgbClr val="FFFF00"/>
                          </a:highlight>
                          <a:latin typeface="+mn-lt"/>
                        </a:rPr>
                        <a:t>)</a:t>
                      </a:r>
                      <a:endParaRPr lang="fr-FR" sz="1800" b="1" i="0" u="none" strike="noStrike" dirty="0">
                        <a:solidFill>
                          <a:srgbClr val="000000"/>
                        </a:solidFill>
                        <a:effectLst/>
                        <a:highlight>
                          <a:srgbClr val="FFFF00"/>
                        </a:highligh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081864319"/>
                  </a:ext>
                </a:extLst>
              </a:tr>
              <a:tr h="788922">
                <a:tc>
                  <a:txBody>
                    <a:bodyPr/>
                    <a:lstStyle/>
                    <a:p>
                      <a:pPr algn="ctr" fontAlgn="ctr"/>
                      <a:r>
                        <a:rPr lang="fr-FR" sz="1800" b="1" u="none" strike="noStrike" dirty="0">
                          <a:effectLst/>
                          <a:latin typeface="+mn-lt"/>
                        </a:rPr>
                        <a:t>Année d'entrée dans le TPS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Durée (Sans surcote)</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Période d'adhésion</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Temps de travail à 50%</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Temps libéré</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Rémunération</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Complément cotisation retraite </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07636949"/>
                  </a:ext>
                </a:extLst>
              </a:tr>
              <a:tr h="527934">
                <a:tc>
                  <a:txBody>
                    <a:bodyPr/>
                    <a:lstStyle/>
                    <a:p>
                      <a:pPr algn="ctr" fontAlgn="ctr"/>
                      <a:r>
                        <a:rPr lang="fr-FR" sz="1800" b="1" u="none" strike="noStrike" dirty="0">
                          <a:effectLst/>
                          <a:latin typeface="+mn-lt"/>
                        </a:rPr>
                        <a:t>2025**</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18 à 60 mois*</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Du 01/01/2025 au 01/01/2026</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12 mois*</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48 mois*</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4">
                  <a:txBody>
                    <a:bodyPr/>
                    <a:lstStyle/>
                    <a:p>
                      <a:pPr algn="ctr" fontAlgn="ctr"/>
                      <a:r>
                        <a:rPr lang="fr-FR" sz="1800" b="1" u="none" strike="noStrike">
                          <a:effectLst/>
                          <a:latin typeface="+mn-lt"/>
                        </a:rPr>
                        <a:t>Temps travaillé 70% Temps libéré 65%</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4">
                  <a:txBody>
                    <a:bodyPr/>
                    <a:lstStyle/>
                    <a:p>
                      <a:pPr algn="ctr" fontAlgn="ctr"/>
                      <a:r>
                        <a:rPr lang="fr-FR" sz="1800" b="1" u="none" strike="noStrike" dirty="0">
                          <a:effectLst/>
                          <a:latin typeface="+mn-lt"/>
                        </a:rPr>
                        <a:t>sur une base de 100%</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435522526"/>
                  </a:ext>
                </a:extLst>
              </a:tr>
              <a:tr h="527934">
                <a:tc>
                  <a:txBody>
                    <a:bodyPr/>
                    <a:lstStyle/>
                    <a:p>
                      <a:pPr algn="ctr" fontAlgn="ctr"/>
                      <a:r>
                        <a:rPr lang="fr-FR" sz="1800" b="1" u="none" strike="noStrike" dirty="0">
                          <a:effectLst/>
                          <a:latin typeface="+mn-lt"/>
                        </a:rPr>
                        <a:t>2026</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60 Mois</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Du 01/02/2026 au 01/01/2027</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3">
                  <a:txBody>
                    <a:bodyPr/>
                    <a:lstStyle/>
                    <a:p>
                      <a:pPr algn="ctr" fontAlgn="ctr"/>
                      <a:r>
                        <a:rPr lang="fr-FR" sz="1800" b="1" u="none" strike="noStrike" dirty="0">
                          <a:effectLst/>
                          <a:latin typeface="+mn-lt"/>
                        </a:rPr>
                        <a:t>12 mois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rowSpan="3">
                  <a:txBody>
                    <a:bodyPr/>
                    <a:lstStyle/>
                    <a:p>
                      <a:pPr algn="ctr" fontAlgn="ctr"/>
                      <a:r>
                        <a:rPr lang="fr-FR" sz="1800" b="1" u="none" strike="noStrike" dirty="0">
                          <a:effectLst/>
                          <a:latin typeface="+mn-lt"/>
                        </a:rPr>
                        <a:t>48 mois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013957146"/>
                  </a:ext>
                </a:extLst>
              </a:tr>
              <a:tr h="527934">
                <a:tc>
                  <a:txBody>
                    <a:bodyPr/>
                    <a:lstStyle/>
                    <a:p>
                      <a:pPr algn="ctr" fontAlgn="ctr"/>
                      <a:r>
                        <a:rPr lang="fr-FR" sz="1800" b="1" u="none" strike="noStrike" dirty="0">
                          <a:effectLst/>
                          <a:latin typeface="+mn-lt"/>
                        </a:rPr>
                        <a:t>2027</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a:effectLst/>
                          <a:latin typeface="+mn-lt"/>
                        </a:rPr>
                        <a:t>60 Mois</a:t>
                      </a:r>
                      <a:endParaRPr lang="fr-FR" sz="1800" b="1" i="0" u="none" strike="noStrike">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effectLst/>
                          <a:latin typeface="+mn-lt"/>
                        </a:rPr>
                        <a:t>Du 01/02/2027 au 01/01/2028</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1347743573"/>
                  </a:ext>
                </a:extLst>
              </a:tr>
              <a:tr h="788922">
                <a:tc>
                  <a:txBody>
                    <a:bodyPr/>
                    <a:lstStyle/>
                    <a:p>
                      <a:pPr algn="ctr" fontAlgn="ctr"/>
                      <a:r>
                        <a:rPr lang="fr-FR" sz="1800" b="1" u="none" strike="noStrike" dirty="0">
                          <a:effectLst/>
                          <a:latin typeface="+mn-lt"/>
                        </a:rPr>
                        <a:t>2028</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effectLst/>
                          <a:latin typeface="+mn-lt"/>
                        </a:rPr>
                        <a:t>60 Mois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fontAlgn="ctr"/>
                      <a:r>
                        <a:rPr lang="fr-FR" sz="1800" b="1" u="none" strike="noStrike" dirty="0">
                          <a:effectLst/>
                          <a:latin typeface="+mn-lt"/>
                        </a:rPr>
                        <a:t>Entre possible jusqu'au au 01/01/2029</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172891074"/>
                  </a:ext>
                </a:extLst>
              </a:tr>
              <a:tr h="266947">
                <a:tc gridSpan="7">
                  <a:txBody>
                    <a:bodyPr/>
                    <a:lstStyle/>
                    <a:p>
                      <a:pPr algn="ctr" fontAlgn="ctr"/>
                      <a:r>
                        <a:rPr lang="fr-FR" sz="1800" b="1" u="none" strike="noStrike" dirty="0">
                          <a:effectLst/>
                          <a:latin typeface="+mn-lt"/>
                        </a:rPr>
                        <a:t>Salaire mini garanti*** référence 2024: 2135€ brut/mois  NC et 2965e brut/mois C . Revalorisation à la NAO 2025</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523152172"/>
                  </a:ext>
                </a:extLst>
              </a:tr>
              <a:tr h="266947">
                <a:tc gridSpan="7">
                  <a:txBody>
                    <a:bodyPr/>
                    <a:lstStyle/>
                    <a:p>
                      <a:pPr algn="ctr" fontAlgn="ctr"/>
                      <a:r>
                        <a:rPr lang="fr-FR" sz="1800" b="1" u="none" strike="noStrike" dirty="0">
                          <a:effectLst/>
                          <a:latin typeface="+mn-lt"/>
                        </a:rPr>
                        <a:t>Fin du TPS à la date d'atteinte du taux plein sans surcote</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72782767"/>
                  </a:ext>
                </a:extLst>
              </a:tr>
              <a:tr h="266947">
                <a:tc gridSpan="7">
                  <a:txBody>
                    <a:bodyPr/>
                    <a:lstStyle/>
                    <a:p>
                      <a:pPr algn="ctr" fontAlgn="ctr"/>
                      <a:r>
                        <a:rPr lang="fr-FR" sz="1800" b="1" u="none" strike="noStrike" dirty="0">
                          <a:effectLst/>
                          <a:latin typeface="+mn-lt"/>
                        </a:rPr>
                        <a:t>A compter du S2 2025, signature 3 mois au moins avant l'entrée en TPS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540529993"/>
                  </a:ext>
                </a:extLst>
              </a:tr>
              <a:tr h="266947">
                <a:tc gridSpan="7">
                  <a:txBody>
                    <a:bodyPr/>
                    <a:lstStyle/>
                    <a:p>
                      <a:pPr algn="ctr" fontAlgn="ctr"/>
                      <a:r>
                        <a:rPr lang="fr-FR" sz="1800" b="1" u="none" strike="noStrike" dirty="0">
                          <a:effectLst/>
                          <a:latin typeface="+mn-lt"/>
                        </a:rPr>
                        <a:t>Possibilité de participation d'Orange au rachat de trimestres si taux plein non atteint</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23838383"/>
                  </a:ext>
                </a:extLst>
              </a:tr>
              <a:tr h="266947">
                <a:tc gridSpan="7">
                  <a:txBody>
                    <a:bodyPr/>
                    <a:lstStyle/>
                    <a:p>
                      <a:pPr algn="ctr" fontAlgn="ctr"/>
                      <a:r>
                        <a:rPr lang="fr-FR" sz="1800" b="1" u="none" strike="noStrike" dirty="0">
                          <a:effectLst/>
                          <a:latin typeface="+mn-lt"/>
                        </a:rPr>
                        <a:t>Clause en cas de survenance d'une réforme des retraites.</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02923162"/>
                  </a:ext>
                </a:extLst>
              </a:tr>
              <a:tr h="266947">
                <a:tc gridSpan="7">
                  <a:txBody>
                    <a:bodyPr/>
                    <a:lstStyle/>
                    <a:p>
                      <a:pPr algn="ctr" fontAlgn="ctr"/>
                      <a:r>
                        <a:rPr lang="fr-FR" sz="1800" b="1" u="none" strike="noStrike" dirty="0">
                          <a:effectLst/>
                          <a:latin typeface="+mn-lt"/>
                        </a:rPr>
                        <a:t>Dispositif ouvert au mécénat de compétence.</a:t>
                      </a:r>
                      <a:endParaRPr lang="fr-FR" sz="18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8266953"/>
                  </a:ext>
                </a:extLst>
              </a:tr>
              <a:tr h="266947">
                <a:tc gridSpan="7">
                  <a:txBody>
                    <a:bodyPr/>
                    <a:lstStyle/>
                    <a:p>
                      <a:pPr algn="l" fontAlgn="ctr"/>
                      <a:r>
                        <a:rPr lang="fr-FR" sz="1600" b="1" u="none" strike="noStrike" dirty="0">
                          <a:effectLst/>
                          <a:latin typeface="+mn-lt"/>
                        </a:rPr>
                        <a:t>* Pour un TPS de 60 mois sinon au prorata.</a:t>
                      </a:r>
                      <a:endParaRPr lang="fr-FR" sz="1600" b="1" i="0" u="none" strike="noStrike" dirty="0">
                        <a:solidFill>
                          <a:srgbClr val="000000"/>
                        </a:solidFill>
                        <a:effectLst/>
                        <a:latin typeface="+mn-lt"/>
                      </a:endParaRPr>
                    </a:p>
                  </a:txBody>
                  <a:tcPr marL="6263" marR="6263" marT="62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32971954"/>
                  </a:ext>
                </a:extLst>
              </a:tr>
              <a:tr h="287648">
                <a:tc gridSpan="7">
                  <a:txBody>
                    <a:bodyPr/>
                    <a:lstStyle/>
                    <a:p>
                      <a:pPr algn="l" fontAlgn="b"/>
                      <a:r>
                        <a:rPr lang="fr-FR" sz="1600" b="1" u="none" strike="noStrike" dirty="0">
                          <a:effectLst/>
                          <a:latin typeface="+mn-lt"/>
                        </a:rPr>
                        <a:t>** Les salariés qui remplissent les conditions en décembre 2025 pourront rentrer dans le dispositif en date du 1er janvier 2026</a:t>
                      </a:r>
                      <a:endParaRPr lang="fr-FR" sz="16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181806160"/>
                  </a:ext>
                </a:extLst>
              </a:tr>
              <a:tr h="266947">
                <a:tc gridSpan="7">
                  <a:txBody>
                    <a:bodyPr/>
                    <a:lstStyle/>
                    <a:p>
                      <a:pPr algn="l" fontAlgn="b"/>
                      <a:r>
                        <a:rPr lang="fr-FR" sz="1600" b="1" u="none" strike="noStrike" dirty="0">
                          <a:effectLst/>
                          <a:latin typeface="+mn-lt"/>
                        </a:rPr>
                        <a:t>*** Revalorisé tous les ans à l'issu de la NAO.</a:t>
                      </a:r>
                      <a:endParaRPr lang="fr-FR" sz="16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fr-FR" sz="1800" b="1" i="0" u="none" strike="noStrike" dirty="0">
                        <a:solidFill>
                          <a:srgbClr val="000000"/>
                        </a:solidFill>
                        <a:effectLst/>
                        <a:latin typeface="+mn-lt"/>
                      </a:endParaRPr>
                    </a:p>
                  </a:txBody>
                  <a:tcPr marL="6263" marR="6263" marT="626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8011249"/>
                  </a:ext>
                </a:extLst>
              </a:tr>
            </a:tbl>
          </a:graphicData>
        </a:graphic>
      </p:graphicFrame>
    </p:spTree>
    <p:extLst>
      <p:ext uri="{BB962C8B-B14F-4D97-AF65-F5344CB8AC3E}">
        <p14:creationId xmlns:p14="http://schemas.microsoft.com/office/powerpoint/2010/main" val="2326446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63B8200-5536-4DC7-B9C6-7620C8F879A8}"/>
              </a:ext>
            </a:extLst>
          </p:cNvPr>
          <p:cNvSpPr>
            <a:spLocks noGrp="1"/>
          </p:cNvSpPr>
          <p:nvPr>
            <p:ph idx="1"/>
          </p:nvPr>
        </p:nvSpPr>
        <p:spPr>
          <a:xfrm>
            <a:off x="500513" y="298382"/>
            <a:ext cx="11040177" cy="6317571"/>
          </a:xfrm>
        </p:spPr>
        <p:txBody>
          <a:bodyPr>
            <a:normAutofit fontScale="25000" lnSpcReduction="20000"/>
          </a:bodyPr>
          <a:lstStyle/>
          <a:p>
            <a:pPr algn="ctr">
              <a:lnSpc>
                <a:spcPct val="107000"/>
              </a:lnSpc>
              <a:spcAft>
                <a:spcPts val="800"/>
              </a:spcAft>
            </a:pPr>
            <a:r>
              <a:rPr lang="fr-FR" sz="11200" b="1" kern="0" dirty="0">
                <a:effectLst/>
                <a:latin typeface="Calibri" panose="020F0502020204030204" pitchFamily="34" charset="0"/>
                <a:ea typeface="Times New Roman" panose="02020603050405020304" pitchFamily="18" charset="0"/>
                <a:cs typeface="Calibri" panose="020F0502020204030204" pitchFamily="34" charset="0"/>
              </a:rPr>
              <a:t>Comparaison des dispositifs TPS 2022-2024 et TPS 2025-2028</a:t>
            </a:r>
            <a:endParaRPr lang="fr-FR" sz="1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 Principales Différences et Améliorations</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Le dispositif TPS 2025-2028 apporte des évolutions significatives par rapport à son prédécesseur, le TPS 2022-2024. Voici les points-clés de comparaison :</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Accessibilité élargie et équité</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Le TPS 2025-2028 est un dispositif ouvert à tous les salariés répondant aux critères, sans distinction entre les fonctions (centrales/support et opérationnelles/production), contrairement au TPS 2022-2024 qui distinguait les deux catégories. Cette différence était une des raisons pour lesquelles la CGT n'avait pas signé le précédent accord.</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Durée d'entrée dans le dispositif</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Le TPS 2022-2024 prévoyait une adhésion possible uniquement entre janvier 2022 et janvier 2023. En revanche, le TPS 2025-2028 s'étale sur plusieurs années (2025 à 2028), avec une durée variable de 18 à 60 mois en 2025, puis 60 mois pour les salariés éligibles de 2026 à 2028.</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84130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2E61FF4-2625-ECAE-D769-38E0D85D3DB4}"/>
              </a:ext>
            </a:extLst>
          </p:cNvPr>
          <p:cNvSpPr>
            <a:spLocks noGrp="1"/>
          </p:cNvSpPr>
          <p:nvPr>
            <p:ph idx="1"/>
          </p:nvPr>
        </p:nvSpPr>
        <p:spPr>
          <a:xfrm>
            <a:off x="206188" y="0"/>
            <a:ext cx="11779623" cy="6660682"/>
          </a:xfrm>
        </p:spPr>
        <p:txBody>
          <a:bodyPr>
            <a:normAutofit fontScale="25000" lnSpcReduction="20000"/>
          </a:bodyPr>
          <a:lstStyle/>
          <a:p>
            <a:pPr marL="0" lvl="0" indent="0">
              <a:lnSpc>
                <a:spcPct val="107000"/>
              </a:lnSpc>
              <a:spcAft>
                <a:spcPts val="800"/>
              </a:spcAft>
              <a:buNone/>
              <a:tabLst>
                <a:tab pos="4572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3. Formalités d'entrée</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Dans le cadre du TPS 2025-2028, une signature est requise au moins 3 mois avant l'entrée dans le dispositif. Cette condition, absente dans le TPS 2022-2024, vise à assurer une meilleure organisation pour les salariés et l’entreprise, et permettre les transmissions de compétences.</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tabLst>
                <a:tab pos="4572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4. Rémunération</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La rémunération reste identique dans les deux dispositifs :</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Temps travaillé : 70 % du salaire.</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2" indent="-228600">
              <a:lnSpc>
                <a:spcPct val="107000"/>
              </a:lnSpc>
              <a:spcAft>
                <a:spcPts val="800"/>
              </a:spcAft>
              <a:buSzPts val="1000"/>
              <a:buFont typeface="Wingdings" panose="05000000000000000000" pitchFamily="2" charset="2"/>
              <a:buChar char=""/>
              <a:tabLst>
                <a:tab pos="13716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Temps libéré : 65 % du salaire.</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914400">
              <a:lnSpc>
                <a:spcPct val="107000"/>
              </a:lnSpc>
              <a:spcAft>
                <a:spcPts val="800"/>
              </a:spcAf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Toutefois, le salaire minimum garanti </a:t>
            </a: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référence 2024 </a:t>
            </a:r>
            <a:r>
              <a:rPr lang="fr-FR" sz="9600" kern="0" dirty="0">
                <a:effectLst/>
                <a:latin typeface="Calibri" panose="020F0502020204030204" pitchFamily="34" charset="0"/>
                <a:ea typeface="Times New Roman" panose="02020603050405020304" pitchFamily="18" charset="0"/>
                <a:cs typeface="Calibri" panose="020F0502020204030204" pitchFamily="34" charset="0"/>
              </a:rPr>
              <a:t>dans le TPS 2025-2028 </a:t>
            </a: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(2135 € brut/mois pour NC et 2965 € brut/mois pour C) </a:t>
            </a:r>
            <a:r>
              <a:rPr lang="fr-FR" sz="9600" kern="0" dirty="0">
                <a:effectLst/>
                <a:latin typeface="Calibri" panose="020F0502020204030204" pitchFamily="34" charset="0"/>
                <a:ea typeface="Times New Roman" panose="02020603050405020304" pitchFamily="18" charset="0"/>
                <a:cs typeface="Calibri" panose="020F0502020204030204" pitchFamily="34" charset="0"/>
              </a:rPr>
              <a:t>avec une clause d’ajustement annuelle via les NAO. </a:t>
            </a:r>
            <a:r>
              <a:rPr lang="fr-FR" sz="9600" kern="0" dirty="0">
                <a:latin typeface="Calibri" panose="020F0502020204030204" pitchFamily="34" charset="0"/>
                <a:ea typeface="Times New Roman" panose="02020603050405020304" pitchFamily="18" charset="0"/>
                <a:cs typeface="Calibri" panose="020F0502020204030204" pitchFamily="34" charset="0"/>
              </a:rPr>
              <a:t>Le salaire minimum sera revalorisé lors de la NAO 2025.</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5"/>
              <a:tabLst>
                <a:tab pos="457200" algn="l"/>
              </a:tabLst>
            </a:pPr>
            <a:r>
              <a:rPr lang="fr-FR" sz="9600" b="1" kern="0" dirty="0">
                <a:effectLst/>
                <a:latin typeface="Calibri" panose="020F0502020204030204" pitchFamily="34" charset="0"/>
                <a:ea typeface="Times New Roman" panose="02020603050405020304" pitchFamily="18" charset="0"/>
                <a:cs typeface="Calibri" panose="020F0502020204030204" pitchFamily="34" charset="0"/>
              </a:rPr>
              <a:t>Clause en cas de réforme des retraites</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sz="9600" kern="0" dirty="0">
                <a:effectLst/>
                <a:latin typeface="Calibri" panose="020F0502020204030204" pitchFamily="34" charset="0"/>
                <a:ea typeface="Times New Roman" panose="02020603050405020304" pitchFamily="18" charset="0"/>
                <a:cs typeface="Calibri" panose="020F0502020204030204" pitchFamily="34" charset="0"/>
              </a:rPr>
              <a:t>Les deux dispositifs prévoient une clause de sauvegarde en cas de réforme des retraites, garantissant une adaptation des conditions.</a:t>
            </a:r>
            <a:endParaRPr lang="fr-FR" sz="9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411073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FEE22E9-706D-950A-FB4B-1436B8C582EA}"/>
              </a:ext>
            </a:extLst>
          </p:cNvPr>
          <p:cNvSpPr>
            <a:spLocks noGrp="1"/>
          </p:cNvSpPr>
          <p:nvPr>
            <p:ph idx="1"/>
          </p:nvPr>
        </p:nvSpPr>
        <p:spPr>
          <a:xfrm>
            <a:off x="539015" y="288758"/>
            <a:ext cx="11011301" cy="6083166"/>
          </a:xfrm>
        </p:spPr>
        <p:txBody>
          <a:bodyPr>
            <a:normAutofit/>
          </a:bodyPr>
          <a:lstStyle/>
          <a:p>
            <a:pPr marL="0" lvl="0" indent="0">
              <a:lnSpc>
                <a:spcPct val="107000"/>
              </a:lnSpc>
              <a:spcAft>
                <a:spcPts val="800"/>
              </a:spcAft>
              <a:buNone/>
              <a:tabLst>
                <a:tab pos="457200" algn="l"/>
              </a:tabLst>
            </a:pPr>
            <a:r>
              <a:rPr lang="fr-FR" sz="2400" b="1" kern="0" dirty="0">
                <a:effectLst/>
                <a:latin typeface="Calibri" panose="020F0502020204030204" pitchFamily="34" charset="0"/>
                <a:ea typeface="Times New Roman" panose="02020603050405020304" pitchFamily="18" charset="0"/>
                <a:cs typeface="Calibri" panose="020F0502020204030204" pitchFamily="34" charset="0"/>
              </a:rPr>
              <a:t>6. Participation au rachat de trimestres</a:t>
            </a:r>
            <a:endParaRPr lang="fr-F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fr-FR" kern="0" dirty="0">
                <a:effectLst/>
                <a:latin typeface="Calibri" panose="020F0502020204030204" pitchFamily="34" charset="0"/>
                <a:ea typeface="Times New Roman" panose="02020603050405020304" pitchFamily="18" charset="0"/>
                <a:cs typeface="Calibri" panose="020F0502020204030204" pitchFamily="34" charset="0"/>
              </a:rPr>
              <a:t>Le TPS 2025-2028 inclut une possibilité pour Orange de participer au rachat de trimestres si le taux plein de retraite n’est pas atteint, une évolution notable absente du TPS 2022-2024.</a:t>
            </a:r>
          </a:p>
          <a:p>
            <a:pPr marL="457200" lvl="1" indent="0">
              <a:lnSpc>
                <a:spcPct val="107000"/>
              </a:lnSpc>
              <a:spcAft>
                <a:spcPts val="800"/>
              </a:spcAft>
              <a:buSzPts val="1000"/>
              <a:buNone/>
              <a:tabLst>
                <a:tab pos="914400" algn="l"/>
              </a:tabLst>
            </a:pPr>
            <a:r>
              <a:rPr lang="fr-FR" b="1" kern="0" dirty="0">
                <a:latin typeface="Calibri" panose="020F0502020204030204" pitchFamily="34" charset="0"/>
                <a:ea typeface="Times New Roman" panose="02020603050405020304" pitchFamily="18" charset="0"/>
                <a:cs typeface="Calibri" panose="020F0502020204030204" pitchFamily="34" charset="0"/>
              </a:rPr>
              <a:t>7</a:t>
            </a:r>
            <a:r>
              <a:rPr lang="fr-FR" kern="0" dirty="0">
                <a:latin typeface="Calibri" panose="020F0502020204030204" pitchFamily="34" charset="0"/>
                <a:ea typeface="Times New Roman" panose="02020603050405020304" pitchFamily="18" charset="0"/>
                <a:cs typeface="Calibri" panose="020F0502020204030204" pitchFamily="34" charset="0"/>
              </a:rPr>
              <a:t>. La DG 51 </a:t>
            </a:r>
            <a:r>
              <a:rPr lang="fr-FR" kern="0" dirty="0" smtClean="0">
                <a:latin typeface="Calibri" panose="020F0502020204030204" pitchFamily="34" charset="0"/>
                <a:ea typeface="Times New Roman" panose="02020603050405020304" pitchFamily="18" charset="0"/>
                <a:cs typeface="Calibri" panose="020F0502020204030204" pitchFamily="34" charset="0"/>
              </a:rPr>
              <a:t>se transforme, Elle </a:t>
            </a:r>
            <a:r>
              <a:rPr lang="fr-FR" kern="0" dirty="0">
                <a:latin typeface="Calibri" panose="020F0502020204030204" pitchFamily="34" charset="0"/>
                <a:ea typeface="Times New Roman" panose="02020603050405020304" pitchFamily="18" charset="0"/>
                <a:cs typeface="Calibri" panose="020F0502020204030204" pitchFamily="34" charset="0"/>
              </a:rPr>
              <a:t>est remplacée par une prime </a:t>
            </a:r>
            <a:r>
              <a:rPr lang="fr-FR" kern="0" dirty="0" smtClean="0">
                <a:latin typeface="Calibri" panose="020F0502020204030204" pitchFamily="34" charset="0"/>
                <a:ea typeface="Times New Roman" panose="02020603050405020304" pitchFamily="18" charset="0"/>
                <a:cs typeface="Calibri" panose="020F0502020204030204" pitchFamily="34" charset="0"/>
              </a:rPr>
              <a:t>de 2 </a:t>
            </a:r>
            <a:r>
              <a:rPr lang="fr-FR" kern="0" dirty="0">
                <a:latin typeface="Calibri" panose="020F0502020204030204" pitchFamily="34" charset="0"/>
                <a:ea typeface="Times New Roman" panose="02020603050405020304" pitchFamily="18" charset="0"/>
                <a:cs typeface="Calibri" panose="020F0502020204030204" pitchFamily="34" charset="0"/>
              </a:rPr>
              <a:t>mois, pour les salaires &lt; à </a:t>
            </a:r>
            <a:r>
              <a:rPr lang="fr-FR" kern="0" dirty="0" smtClean="0">
                <a:latin typeface="Calibri" panose="020F0502020204030204" pitchFamily="34" charset="0"/>
                <a:ea typeface="Times New Roman" panose="02020603050405020304" pitchFamily="18" charset="0"/>
                <a:cs typeface="Calibri" panose="020F0502020204030204" pitchFamily="34" charset="0"/>
              </a:rPr>
              <a:t>42 </a:t>
            </a:r>
            <a:r>
              <a:rPr lang="fr-FR" kern="0" dirty="0">
                <a:latin typeface="Calibri" panose="020F0502020204030204" pitchFamily="34" charset="0"/>
                <a:ea typeface="Times New Roman" panose="02020603050405020304" pitchFamily="18" charset="0"/>
                <a:cs typeface="Calibri" panose="020F0502020204030204" pitchFamily="34" charset="0"/>
              </a:rPr>
              <a:t>000 €. </a:t>
            </a:r>
            <a:endParaRPr lang="fr-FR" kern="0" dirty="0">
              <a:latin typeface="Calibri" panose="020F0502020204030204" pitchFamily="34" charset="0"/>
              <a:ea typeface="Calibri" panose="020F0502020204030204" pitchFamily="34" charset="0"/>
              <a:cs typeface="Calibri" panose="020F0502020204030204" pitchFamily="34" charset="0"/>
            </a:endParaRPr>
          </a:p>
          <a:p>
            <a:pPr marL="457200" lvl="1" indent="0">
              <a:lnSpc>
                <a:spcPct val="107000"/>
              </a:lnSpc>
              <a:spcAft>
                <a:spcPts val="800"/>
              </a:spcAft>
              <a:buSzPts val="1000"/>
              <a:buNone/>
              <a:tabLst>
                <a:tab pos="914400" algn="l"/>
              </a:tabLst>
            </a:pPr>
            <a:endParaRPr lang="fr-FR"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80891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E5CDA6-34BF-A1A3-97B4-B66391039702}"/>
              </a:ext>
            </a:extLst>
          </p:cNvPr>
          <p:cNvSpPr>
            <a:spLocks noGrp="1"/>
          </p:cNvSpPr>
          <p:nvPr>
            <p:ph type="title"/>
          </p:nvPr>
        </p:nvSpPr>
        <p:spPr>
          <a:xfrm>
            <a:off x="905577" y="0"/>
            <a:ext cx="10515600" cy="1325563"/>
          </a:xfrm>
        </p:spPr>
        <p:txBody>
          <a:bodyPr>
            <a:normAutofit fontScale="90000"/>
          </a:bodyPr>
          <a:lstStyle/>
          <a:p>
            <a:pPr algn="ctr"/>
            <a:r>
              <a:rPr lang="fr-FR" sz="3100" b="1" kern="100" dirty="0">
                <a:effectLst/>
                <a:latin typeface="Calibri" panose="020F0502020204030204" pitchFamily="34" charset="0"/>
                <a:ea typeface="Calibri" panose="020F0502020204030204" pitchFamily="34" charset="0"/>
                <a:cs typeface="Times New Roman" panose="02020603050405020304" pitchFamily="18" charset="0"/>
              </a:rPr>
              <a:t>Impact sur le montant de la future pension</a:t>
            </a:r>
            <a:br>
              <a:rPr lang="fr-FR" sz="3100" b="1" kern="100" dirty="0">
                <a:effectLst/>
                <a:latin typeface="Calibri" panose="020F0502020204030204" pitchFamily="34" charset="0"/>
                <a:ea typeface="Calibri" panose="020F0502020204030204" pitchFamily="34" charset="0"/>
                <a:cs typeface="Times New Roman" panose="02020603050405020304" pitchFamily="18" charset="0"/>
              </a:rPr>
            </a:br>
            <a:r>
              <a:rPr lang="fr-FR" sz="3100" b="1" kern="100" dirty="0">
                <a:effectLst/>
                <a:latin typeface="Calibri" panose="020F0502020204030204" pitchFamily="34" charset="0"/>
                <a:ea typeface="Calibri" panose="020F0502020204030204" pitchFamily="34" charset="0"/>
                <a:cs typeface="Times New Roman" panose="02020603050405020304" pitchFamily="18" charset="0"/>
              </a:rPr>
              <a:t>pour le fonctionnaire Orange entrant en TPS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r>
            <a:br>
              <a:rPr lang="fr-F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FA41FDDC-1894-0D5A-A94C-B28F41FFD2CB}"/>
              </a:ext>
            </a:extLst>
          </p:cNvPr>
          <p:cNvSpPr>
            <a:spLocks noGrp="1"/>
          </p:cNvSpPr>
          <p:nvPr>
            <p:ph idx="1"/>
          </p:nvPr>
        </p:nvSpPr>
        <p:spPr>
          <a:xfrm>
            <a:off x="269507" y="1222408"/>
            <a:ext cx="11550316" cy="5399773"/>
          </a:xfrm>
        </p:spPr>
        <p:txBody>
          <a:bodyPr>
            <a:normAutofit fontScale="92500" lnSpcReduction="20000"/>
          </a:bodyPr>
          <a:lstStyle/>
          <a:p>
            <a:r>
              <a:rPr lang="fr-FR" b="1" kern="100" dirty="0">
                <a:effectLst/>
                <a:latin typeface="Calibri" panose="020F0502020204030204" pitchFamily="34" charset="0"/>
                <a:ea typeface="Calibri" panose="020F0502020204030204" pitchFamily="34" charset="0"/>
                <a:cs typeface="Times New Roman" panose="02020603050405020304" pitchFamily="18" charset="0"/>
              </a:rPr>
              <a:t>Si un fonctionnaire entre en TPS et n’a eu aucune activité à temps partiel à son entrée dans le TPS, il est éligible à la </a:t>
            </a:r>
            <a:r>
              <a:rPr lang="fr-FR" b="1" kern="100" dirty="0" err="1">
                <a:effectLst/>
                <a:latin typeface="Calibri" panose="020F0502020204030204" pitchFamily="34" charset="0"/>
                <a:ea typeface="Calibri" panose="020F0502020204030204" pitchFamily="34" charset="0"/>
                <a:cs typeface="Times New Roman" panose="02020603050405020304" pitchFamily="18" charset="0"/>
              </a:rPr>
              <a:t>surcotisassion</a:t>
            </a:r>
            <a:r>
              <a:rPr lang="fr-FR" b="1" kern="100" dirty="0">
                <a:effectLst/>
                <a:latin typeface="Calibri" panose="020F0502020204030204" pitchFamily="34" charset="0"/>
                <a:ea typeface="Calibri" panose="020F0502020204030204" pitchFamily="34" charset="0"/>
                <a:cs typeface="Times New Roman" panose="02020603050405020304" pitchFamily="18" charset="0"/>
              </a:rPr>
              <a:t> permettant de ramener ses cotisations sociales à 100% pour 4 trimestres (maximum possible pour l’intégralité de la carrière du fonctionnaire).</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Le TPS est sur 5 ans avec la 1</a:t>
            </a:r>
            <a:r>
              <a:rPr lang="fr-FR" b="1" kern="100" baseline="30000" dirty="0">
                <a:effectLst/>
                <a:latin typeface="Calibri" panose="020F0502020204030204" pitchFamily="34" charset="0"/>
                <a:ea typeface="Calibri" panose="020F0502020204030204" pitchFamily="34" charset="0"/>
                <a:cs typeface="Times New Roman" panose="02020603050405020304" pitchFamily="18" charset="0"/>
              </a:rPr>
              <a:t>ère</a:t>
            </a:r>
            <a:r>
              <a:rPr lang="fr-FR" b="1" kern="100" dirty="0">
                <a:effectLst/>
                <a:latin typeface="Calibri" panose="020F0502020204030204" pitchFamily="34" charset="0"/>
                <a:ea typeface="Calibri" panose="020F0502020204030204" pitchFamily="34" charset="0"/>
                <a:cs typeface="Times New Roman" panose="02020603050405020304" pitchFamily="18" charset="0"/>
              </a:rPr>
              <a:t> année travaillée à 50% et payée à 70%.</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Les 4 années suivantes sont en temps libéré et sont rémunérées à 65%.</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Cependant, les salariés en TPS sont à mi-temps donc cotisent à la retraite à mi-temps. Une année compte donc pour 2 trimestres de cotisations en liquidation. </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Les 4 trimestres de surcotisation possibles sont atteints au bout de 2 ans.</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Pendant les 3 années suivantes, les fonctionnaires cotisent à hauteur de 2 trimestres pas an. Donc sur les 3 dernières années du TPS 6 trimestres au lieu de 12 s’ils étaient à temps plein.</a:t>
            </a:r>
          </a:p>
          <a:p>
            <a:r>
              <a:rPr lang="fr-FR" b="1" kern="100" dirty="0">
                <a:effectLst/>
                <a:latin typeface="Calibri" panose="020F0502020204030204" pitchFamily="34" charset="0"/>
                <a:ea typeface="Calibri" panose="020F0502020204030204" pitchFamily="34" charset="0"/>
                <a:cs typeface="Times New Roman" panose="02020603050405020304" pitchFamily="18" charset="0"/>
              </a:rPr>
              <a:t>Pour compenser cette baisse de trimestres, ils perçoivent une indemnité compensatrice pension civile mensuellement, pendant ces 3 ans.</a:t>
            </a:r>
          </a:p>
          <a:p>
            <a:pPr marL="0" indent="0">
              <a:buNone/>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fr-FR" dirty="0"/>
          </a:p>
        </p:txBody>
      </p:sp>
    </p:spTree>
    <p:extLst>
      <p:ext uri="{BB962C8B-B14F-4D97-AF65-F5344CB8AC3E}">
        <p14:creationId xmlns:p14="http://schemas.microsoft.com/office/powerpoint/2010/main" val="353007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A70AA6-C954-E0EC-E201-A94DBF16C2E3}"/>
              </a:ext>
            </a:extLst>
          </p:cNvPr>
          <p:cNvSpPr>
            <a:spLocks noGrp="1"/>
          </p:cNvSpPr>
          <p:nvPr>
            <p:ph type="title"/>
          </p:nvPr>
        </p:nvSpPr>
        <p:spPr>
          <a:xfrm>
            <a:off x="838200" y="18255"/>
            <a:ext cx="10515600" cy="1325563"/>
          </a:xfrm>
        </p:spPr>
        <p:txBody>
          <a:bodyPr>
            <a:normAutofit/>
          </a:bodyPr>
          <a:lstStyle/>
          <a:p>
            <a:pPr algn="ctr"/>
            <a:r>
              <a:rPr lang="fr-FR" sz="2800" b="1" kern="100" dirty="0">
                <a:effectLst/>
                <a:latin typeface="Calibri" panose="020F0502020204030204" pitchFamily="34" charset="0"/>
                <a:ea typeface="Calibri" panose="020F0502020204030204" pitchFamily="34" charset="0"/>
                <a:cs typeface="Times New Roman" panose="02020603050405020304" pitchFamily="18" charset="0"/>
              </a:rPr>
              <a:t>Impact sur le montant de la future pension</a:t>
            </a:r>
            <a:br>
              <a:rPr lang="fr-FR" sz="2800" b="1" kern="100" dirty="0">
                <a:effectLst/>
                <a:latin typeface="Calibri" panose="020F0502020204030204" pitchFamily="34" charset="0"/>
                <a:ea typeface="Calibri" panose="020F0502020204030204" pitchFamily="34" charset="0"/>
                <a:cs typeface="Times New Roman" panose="02020603050405020304" pitchFamily="18" charset="0"/>
              </a:rPr>
            </a:br>
            <a:r>
              <a:rPr lang="fr-FR" sz="2800" b="1" kern="100" dirty="0">
                <a:effectLst/>
                <a:latin typeface="Calibri" panose="020F0502020204030204" pitchFamily="34" charset="0"/>
                <a:ea typeface="Calibri" panose="020F0502020204030204" pitchFamily="34" charset="0"/>
                <a:cs typeface="Times New Roman" panose="02020603050405020304" pitchFamily="18" charset="0"/>
              </a:rPr>
              <a:t>pour le fonctionnaire Orange entrant en TPS</a:t>
            </a:r>
            <a:endParaRPr lang="fr-FR" sz="2800" dirty="0"/>
          </a:p>
        </p:txBody>
      </p:sp>
      <p:sp>
        <p:nvSpPr>
          <p:cNvPr id="3" name="Espace réservé du contenu 2">
            <a:extLst>
              <a:ext uri="{FF2B5EF4-FFF2-40B4-BE49-F238E27FC236}">
                <a16:creationId xmlns:a16="http://schemas.microsoft.com/office/drawing/2014/main" id="{1C7ACB6F-844B-1B20-4127-47E2D4096EFC}"/>
              </a:ext>
            </a:extLst>
          </p:cNvPr>
          <p:cNvSpPr>
            <a:spLocks noGrp="1"/>
          </p:cNvSpPr>
          <p:nvPr>
            <p:ph idx="1"/>
          </p:nvPr>
        </p:nvSpPr>
        <p:spPr>
          <a:xfrm>
            <a:off x="221380" y="1253330"/>
            <a:ext cx="11694695" cy="5359225"/>
          </a:xfrm>
        </p:spPr>
        <p:txBody>
          <a:bodyPr>
            <a:normAutofit fontScale="92500" lnSpcReduction="20000"/>
          </a:bodyPr>
          <a:lstStyle/>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Il n’est pas retiré 1,25% par trimestre manquant. Les 1,25% concernent la décote pour les trimestres d’assurance. Or quelqu’un à mi-temps cotise certes à 50% mais le trimestre est compté en entier pour l’assurance.</a:t>
            </a:r>
          </a:p>
          <a:p>
            <a:pPr marL="0" indent="0">
              <a:buNone/>
            </a:pPr>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Exemple pour un salarié fonctionnaire né en 1966 :</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Il lui faut 172 trimestres pour avoir le taux plein et donc les 75% s’il a fait toute sa carrière dans la fonction Publique.</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S’il prend un TPS de 5 ans, il a perdu 6 trimestres.</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Son pourcentage de pension sera calculé comme suit :</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166/172 * 75% soit 72,38% de son dernier traitement indiciaire correspondant à l’indice détenu pendant 6 mois au minimum.</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Ce fonctionnaire aura 166 trimestres en cotisation mais 172 trimestres en assurance et il n’aura pas de décote.</a:t>
            </a:r>
          </a:p>
          <a:p>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Le nombre de trimestres exigé pour avoir le taux plein est de 172 trimestres</a:t>
            </a:r>
            <a:br>
              <a:rPr lang="fr-FR" sz="2900" b="1" kern="100" dirty="0">
                <a:effectLst/>
                <a:latin typeface="Calibri" panose="020F0502020204030204" pitchFamily="34" charset="0"/>
                <a:ea typeface="Calibri" panose="020F0502020204030204" pitchFamily="34" charset="0"/>
                <a:cs typeface="Times New Roman" panose="02020603050405020304" pitchFamily="18" charset="0"/>
              </a:rPr>
            </a:br>
            <a:r>
              <a:rPr lang="fr-FR" sz="2900" b="1" kern="100" dirty="0">
                <a:effectLst/>
                <a:latin typeface="Calibri" panose="020F0502020204030204" pitchFamily="34" charset="0"/>
                <a:ea typeface="Calibri" panose="020F0502020204030204" pitchFamily="34" charset="0"/>
                <a:cs typeface="Times New Roman" panose="02020603050405020304" pitchFamily="18" charset="0"/>
              </a:rPr>
              <a:t>(43 ans) pour les salariés nés à partir de 1965</a:t>
            </a:r>
          </a:p>
          <a:p>
            <a:endParaRPr lang="fr-FR" dirty="0"/>
          </a:p>
        </p:txBody>
      </p:sp>
    </p:spTree>
    <p:extLst>
      <p:ext uri="{BB962C8B-B14F-4D97-AF65-F5344CB8AC3E}">
        <p14:creationId xmlns:p14="http://schemas.microsoft.com/office/powerpoint/2010/main" val="162184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7EA42EC1-F888-E49C-B8E6-E51005932956}"/>
              </a:ext>
            </a:extLst>
          </p:cNvPr>
          <p:cNvGraphicFramePr>
            <a:graphicFrameLocks noGrp="1"/>
          </p:cNvGraphicFramePr>
          <p:nvPr>
            <p:ph idx="1"/>
            <p:extLst>
              <p:ext uri="{D42A27DB-BD31-4B8C-83A1-F6EECF244321}">
                <p14:modId xmlns:p14="http://schemas.microsoft.com/office/powerpoint/2010/main" val="3152805333"/>
              </p:ext>
            </p:extLst>
          </p:nvPr>
        </p:nvGraphicFramePr>
        <p:xfrm>
          <a:off x="340091" y="98515"/>
          <a:ext cx="11036969" cy="6660969"/>
        </p:xfrm>
        <a:graphic>
          <a:graphicData uri="http://schemas.openxmlformats.org/drawingml/2006/table">
            <a:tbl>
              <a:tblPr>
                <a:tableStyleId>{5C22544A-7EE6-4342-B048-85BDC9FD1C3A}</a:tableStyleId>
              </a:tblPr>
              <a:tblGrid>
                <a:gridCol w="3493019">
                  <a:extLst>
                    <a:ext uri="{9D8B030D-6E8A-4147-A177-3AD203B41FA5}">
                      <a16:colId xmlns:a16="http://schemas.microsoft.com/office/drawing/2014/main" val="1053076767"/>
                    </a:ext>
                  </a:extLst>
                </a:gridCol>
                <a:gridCol w="4404448">
                  <a:extLst>
                    <a:ext uri="{9D8B030D-6E8A-4147-A177-3AD203B41FA5}">
                      <a16:colId xmlns:a16="http://schemas.microsoft.com/office/drawing/2014/main" val="3822159250"/>
                    </a:ext>
                  </a:extLst>
                </a:gridCol>
                <a:gridCol w="3139502">
                  <a:extLst>
                    <a:ext uri="{9D8B030D-6E8A-4147-A177-3AD203B41FA5}">
                      <a16:colId xmlns:a16="http://schemas.microsoft.com/office/drawing/2014/main" val="4144379233"/>
                    </a:ext>
                  </a:extLst>
                </a:gridCol>
              </a:tblGrid>
              <a:tr h="308221">
                <a:tc>
                  <a:txBody>
                    <a:bodyPr/>
                    <a:lstStyle/>
                    <a:p>
                      <a:pPr algn="l" fontAlgn="ctr"/>
                      <a:r>
                        <a:rPr lang="fr-FR" sz="2000" b="1" u="none" strike="noStrike" dirty="0">
                          <a:effectLst/>
                        </a:rPr>
                        <a:t>Tableau Comparatif</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ctr"/>
                      <a:r>
                        <a:rPr lang="fr-FR" sz="2000" b="1" u="none" strike="noStrike" dirty="0">
                          <a:effectLst/>
                        </a:rPr>
                        <a:t>TPS 2022-2024</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l" fontAlgn="ctr"/>
                      <a:r>
                        <a:rPr lang="fr-FR" sz="2000" b="1" u="none" strike="noStrike" dirty="0">
                          <a:effectLst/>
                        </a:rPr>
                        <a:t>TPS 2025-2028</a:t>
                      </a:r>
                      <a:endParaRPr lang="fr-FR" sz="20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1423028005"/>
                  </a:ext>
                </a:extLst>
              </a:tr>
              <a:tr h="610152">
                <a:tc>
                  <a:txBody>
                    <a:bodyPr/>
                    <a:lstStyle/>
                    <a:p>
                      <a:pPr algn="l" fontAlgn="ctr"/>
                      <a:r>
                        <a:rPr lang="fr-FR" sz="2000" u="none" strike="noStrike" dirty="0">
                          <a:effectLst/>
                        </a:rPr>
                        <a:t>Eligibilité</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Fonctions centrales/support vs opérationnelles/production</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a:effectLst/>
                        </a:rPr>
                        <a:t>Tous salariés sans distinction</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53324017"/>
                  </a:ext>
                </a:extLst>
              </a:tr>
              <a:tr h="308221">
                <a:tc>
                  <a:txBody>
                    <a:bodyPr/>
                    <a:lstStyle/>
                    <a:p>
                      <a:pPr algn="l" fontAlgn="ctr"/>
                      <a:r>
                        <a:rPr lang="fr-FR" sz="2000" u="none" strike="noStrike" dirty="0">
                          <a:effectLst/>
                        </a:rPr>
                        <a:t>Ancienneté minimale</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15 ans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a:effectLst/>
                        </a:rPr>
                        <a:t>15 ans</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928938990"/>
                  </a:ext>
                </a:extLst>
              </a:tr>
              <a:tr h="610152">
                <a:tc>
                  <a:txBody>
                    <a:bodyPr/>
                    <a:lstStyle/>
                    <a:p>
                      <a:pPr algn="l" fontAlgn="ctr"/>
                      <a:r>
                        <a:rPr lang="fr-FR" sz="2000" u="none" strike="noStrike" dirty="0">
                          <a:effectLst/>
                        </a:rPr>
                        <a:t>Durée du dispositif</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18 à 60 mois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18 à 60 mois (2025), puis 60 mois (2026-2028)</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17761884"/>
                  </a:ext>
                </a:extLst>
              </a:tr>
              <a:tr h="308221">
                <a:tc>
                  <a:txBody>
                    <a:bodyPr/>
                    <a:lstStyle/>
                    <a:p>
                      <a:pPr algn="l" fontAlgn="ctr"/>
                      <a:r>
                        <a:rPr lang="fr-FR" sz="2000" u="none" strike="noStrike" dirty="0">
                          <a:effectLst/>
                        </a:rPr>
                        <a:t>Période d'adhésion</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Janvier 2022 à janvier 2023</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a:effectLst/>
                        </a:rPr>
                        <a:t>Janvier 2025 à janvier 2029</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07458578"/>
                  </a:ext>
                </a:extLst>
              </a:tr>
              <a:tr h="912084">
                <a:tc>
                  <a:txBody>
                    <a:bodyPr/>
                    <a:lstStyle/>
                    <a:p>
                      <a:pPr algn="l" fontAlgn="ctr"/>
                      <a:r>
                        <a:rPr lang="fr-FR" sz="2000" u="none" strike="noStrike">
                          <a:effectLst/>
                        </a:rPr>
                        <a:t>Temps travaillé</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12 mois à 50 % pour les fonctions support, 24 mois à 50 % pour les fonctions opérationnelles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12 mois à 50 %</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14374127"/>
                  </a:ext>
                </a:extLst>
              </a:tr>
              <a:tr h="610152">
                <a:tc>
                  <a:txBody>
                    <a:bodyPr/>
                    <a:lstStyle/>
                    <a:p>
                      <a:pPr algn="l" fontAlgn="ctr"/>
                      <a:r>
                        <a:rPr lang="fr-FR" sz="2000" u="none" strike="noStrike">
                          <a:effectLst/>
                        </a:rPr>
                        <a:t>Temps libéré</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48 mois (support), 36 mois (opérationnelles)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a:effectLst/>
                        </a:rPr>
                        <a:t>48 mois</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82392595"/>
                  </a:ext>
                </a:extLst>
              </a:tr>
              <a:tr h="495119">
                <a:tc>
                  <a:txBody>
                    <a:bodyPr/>
                    <a:lstStyle/>
                    <a:p>
                      <a:pPr algn="l" fontAlgn="ctr"/>
                      <a:r>
                        <a:rPr lang="fr-FR" sz="2000" u="none" strike="noStrike">
                          <a:effectLst/>
                        </a:rPr>
                        <a:t>Rémunération</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Temps travaillé : 70 %, Temps libéré : 65 %</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a:effectLst/>
                        </a:rPr>
                        <a:t>Identique</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85997799"/>
                  </a:ext>
                </a:extLst>
              </a:tr>
              <a:tr h="610152">
                <a:tc>
                  <a:txBody>
                    <a:bodyPr/>
                    <a:lstStyle/>
                    <a:p>
                      <a:pPr algn="l" fontAlgn="ctr"/>
                      <a:r>
                        <a:rPr lang="fr-FR" sz="2000" u="none" strike="noStrike">
                          <a:effectLst/>
                        </a:rPr>
                        <a:t>Salaire Miniimum garanti</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2000 € (NC), 2787 € (CAD)</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2135 € (NC), 2965 € (C) revalorisé en 2025</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44141278"/>
                  </a:ext>
                </a:extLst>
              </a:tr>
              <a:tr h="610152">
                <a:tc>
                  <a:txBody>
                    <a:bodyPr/>
                    <a:lstStyle/>
                    <a:p>
                      <a:pPr algn="l" fontAlgn="ctr"/>
                      <a:r>
                        <a:rPr lang="fr-FR" sz="2000" u="none" strike="noStrike">
                          <a:effectLst/>
                        </a:rPr>
                        <a:t>Clause de rachat de trimestre</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50%</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100% les 2 premiers trimestres puis 60% les autres</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67996935"/>
                  </a:ext>
                </a:extLst>
              </a:tr>
              <a:tr h="610152">
                <a:tc>
                  <a:txBody>
                    <a:bodyPr/>
                    <a:lstStyle/>
                    <a:p>
                      <a:pPr algn="l" fontAlgn="ctr"/>
                      <a:r>
                        <a:rPr lang="fr-FR" sz="2000" u="none" strike="noStrike">
                          <a:effectLst/>
                        </a:rPr>
                        <a:t>Formalité d'entrée</a:t>
                      </a:r>
                      <a:endParaRPr lang="fr-FR" sz="20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Pas de délai spécifique</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Signature au moins 3 mois avant l’entrée</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4307602"/>
                  </a:ext>
                </a:extLst>
              </a:tr>
              <a:tr h="610152">
                <a:tc>
                  <a:txBody>
                    <a:bodyPr/>
                    <a:lstStyle/>
                    <a:p>
                      <a:pPr algn="l" fontAlgn="ctr"/>
                      <a:r>
                        <a:rPr lang="fr-FR" sz="2000" u="none" strike="noStrike" dirty="0">
                          <a:effectLst/>
                        </a:rPr>
                        <a:t>Période de fin sans surcote</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ctr"/>
                      <a:r>
                        <a:rPr lang="fr-FR" sz="2000" u="none" strike="noStrike" dirty="0">
                          <a:effectLst/>
                        </a:rPr>
                        <a:t>1er janvier 2028</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l" fontAlgn="ctr"/>
                      <a:r>
                        <a:rPr lang="fr-FR" sz="2000" u="none" strike="noStrike" dirty="0">
                          <a:effectLst/>
                        </a:rPr>
                        <a:t>Date d’atteinte du taux plein sans surcote</a:t>
                      </a:r>
                      <a:endParaRPr lang="fr-FR" sz="20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75666511"/>
                  </a:ext>
                </a:extLst>
              </a:tr>
            </a:tbl>
          </a:graphicData>
        </a:graphic>
      </p:graphicFrame>
    </p:spTree>
    <p:extLst>
      <p:ext uri="{BB962C8B-B14F-4D97-AF65-F5344CB8AC3E}">
        <p14:creationId xmlns:p14="http://schemas.microsoft.com/office/powerpoint/2010/main" val="8405211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7222825-62ea-40f3-96b5-5375c07996e2}" enabled="1" method="Privileged" siteId="{90c7a20a-f34b-40bf-bc48-b9253b6f5d20}" removed="0"/>
</clbl:labelList>
</file>

<file path=docProps/app.xml><?xml version="1.0" encoding="utf-8"?>
<Properties xmlns="http://schemas.openxmlformats.org/officeDocument/2006/extended-properties" xmlns:vt="http://schemas.openxmlformats.org/officeDocument/2006/docPropsVTypes">
  <TotalTime>1086</TotalTime>
  <Words>2833</Words>
  <Application>Microsoft Office PowerPoint</Application>
  <PresentationFormat>Grand écran</PresentationFormat>
  <Paragraphs>328</Paragraphs>
  <Slides>20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20</vt:i4>
      </vt:variant>
    </vt:vector>
  </HeadingPairs>
  <TitlesOfParts>
    <vt:vector size="27" baseType="lpstr">
      <vt:lpstr>Arial</vt:lpstr>
      <vt:lpstr>Calibri</vt:lpstr>
      <vt:lpstr>Calibri Light</vt:lpstr>
      <vt:lpstr>Courier New</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Impact sur le montant de la future pension pour le fonctionnaire Orange entrant en TPS </vt:lpstr>
      <vt:lpstr>Impact sur le montant de la future pension pour le fonctionnaire Orange entrant en TPS</vt:lpstr>
      <vt:lpstr>Présentation PowerPoint</vt:lpstr>
      <vt:lpstr>Présentation PowerPoint</vt:lpstr>
      <vt:lpstr>2. Différents dispositifs de fin de Carrière</vt:lpstr>
      <vt:lpstr>Présentation PowerPoint</vt:lpstr>
      <vt:lpstr>Présentation PowerPoint</vt:lpstr>
      <vt:lpstr>Présentation PowerPoint</vt:lpstr>
      <vt:lpstr>3. Différents dispositif de mobilité</vt:lpstr>
      <vt:lpstr>Présentation PowerPoint</vt:lpstr>
      <vt:lpstr>Présentation PowerPoint</vt:lpstr>
      <vt:lpstr>Présentation PowerPoint</vt:lpstr>
      <vt:lpstr>4. Synthèse des engagements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Négociation GEPP 2025 - 2027</dc:title>
  <dc:creator>CGT FAPT</dc:creator>
  <cp:lastModifiedBy>boulot</cp:lastModifiedBy>
  <cp:revision>6</cp:revision>
  <dcterms:created xsi:type="dcterms:W3CDTF">2025-01-19T11:09:33Z</dcterms:created>
  <dcterms:modified xsi:type="dcterms:W3CDTF">2025-02-12T09:38:28Z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Text">
    <vt:lpwstr>Orange Restricted</vt:lpwstr>
  </property>
</Properties>
</file>